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Cabin Bold" charset="1" panose="00000800000000000000"/>
      <p:regular r:id="rId24"/>
    </p:embeddedFont>
    <p:embeddedFont>
      <p:font typeface="Cabin" charset="1" panose="00000500000000000000"/>
      <p:regular r:id="rId25"/>
    </p:embeddedFont>
    <p:embeddedFont>
      <p:font typeface="Gliker Expanded" charset="1" panose="00000505000000000000"/>
      <p:regular r:id="rId26"/>
    </p:embeddedFont>
    <p:embeddedFont>
      <p:font typeface="Telegraf Ultra-Bold" charset="1" panose="00000900000000000000"/>
      <p:regular r:id="rId27"/>
    </p:embeddedFont>
    <p:embeddedFont>
      <p:font typeface="Telegraf Bold" charset="1" panose="00000800000000000000"/>
      <p:regular r:id="rId28"/>
    </p:embeddedFont>
    <p:embeddedFont>
      <p:font typeface="Telegraf" charset="1" panose="00000500000000000000"/>
      <p:regular r:id="rId29"/>
    </p:embeddedFont>
    <p:embeddedFont>
      <p:font typeface="Cabin Medium" charset="1" panose="00000600000000000000"/>
      <p:regular r:id="rId30"/>
    </p:embeddedFont>
    <p:embeddedFont>
      <p:font typeface="Inter" charset="1" panose="020B0502030000000004"/>
      <p:regular r:id="rId31"/>
    </p:embeddedFont>
    <p:embeddedFont>
      <p:font typeface="Inter Bold" charset="1" panose="020B0802030000000004"/>
      <p:regular r:id="rId32"/>
    </p:embeddedFont>
    <p:embeddedFont>
      <p:font typeface="Cormorant Garamond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1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jpeg" Type="http://schemas.openxmlformats.org/officeDocument/2006/relationships/imag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25.png" Type="http://schemas.openxmlformats.org/officeDocument/2006/relationships/image"/><Relationship Id="rId3" Target="../media/image26.jpeg" Type="http://schemas.openxmlformats.org/officeDocument/2006/relationships/image"/><Relationship Id="rId4" Target="../media/image27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8.png" Type="http://schemas.openxmlformats.org/officeDocument/2006/relationships/image"/><Relationship Id="rId13" Target="../media/image9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jpe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70558" y="8093266"/>
            <a:ext cx="19629115" cy="0"/>
          </a:xfrm>
          <a:prstGeom prst="line">
            <a:avLst/>
          </a:prstGeom>
          <a:ln cap="flat" w="19050">
            <a:solidFill>
              <a:srgbClr val="A6CD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112316"/>
            <a:ext cx="18288000" cy="217468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-8952039">
            <a:off x="8150637" y="-1554803"/>
            <a:ext cx="3668381" cy="3448278"/>
          </a:xfrm>
          <a:custGeom>
            <a:avLst/>
            <a:gdLst/>
            <a:ahLst/>
            <a:cxnLst/>
            <a:rect r="r" b="b" t="t" l="l"/>
            <a:pathLst>
              <a:path h="3448278" w="3668381">
                <a:moveTo>
                  <a:pt x="0" y="0"/>
                </a:moveTo>
                <a:lnTo>
                  <a:pt x="3668380" y="0"/>
                </a:lnTo>
                <a:lnTo>
                  <a:pt x="3668380" y="3448278"/>
                </a:lnTo>
                <a:lnTo>
                  <a:pt x="0" y="344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98580" y="1028700"/>
            <a:ext cx="5760720" cy="8229600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209" t="0" r="-5720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91021">
            <a:off x="3370014" y="4814866"/>
            <a:ext cx="597650" cy="2858325"/>
          </a:xfrm>
          <a:custGeom>
            <a:avLst/>
            <a:gdLst/>
            <a:ahLst/>
            <a:cxnLst/>
            <a:rect r="r" b="b" t="t" l="l"/>
            <a:pathLst>
              <a:path h="2858325" w="597650">
                <a:moveTo>
                  <a:pt x="0" y="0"/>
                </a:moveTo>
                <a:lnTo>
                  <a:pt x="597650" y="0"/>
                </a:lnTo>
                <a:lnTo>
                  <a:pt x="597650" y="2858325"/>
                </a:lnTo>
                <a:lnTo>
                  <a:pt x="0" y="2858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08816"/>
            <a:ext cx="7530267" cy="156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00"/>
              </a:lnSpc>
            </a:pPr>
            <a:r>
              <a:rPr lang="en-US" sz="11000">
                <a:solidFill>
                  <a:srgbClr val="2E2E2E"/>
                </a:solidFill>
                <a:latin typeface="Cabin Bold"/>
                <a:ea typeface="Cabin Bold"/>
                <a:cs typeface="Cabin Bold"/>
                <a:sym typeface="Cabin Bold"/>
              </a:rPr>
              <a:t>HomeMedi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7935" y="8930418"/>
            <a:ext cx="904763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A startup online hospital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8918123"/>
            <a:ext cx="808585" cy="563070"/>
          </a:xfrm>
          <a:custGeom>
            <a:avLst/>
            <a:gdLst/>
            <a:ahLst/>
            <a:cxnLst/>
            <a:rect r="r" b="b" t="t" l="l"/>
            <a:pathLst>
              <a:path h="563070" w="808585">
                <a:moveTo>
                  <a:pt x="0" y="0"/>
                </a:moveTo>
                <a:lnTo>
                  <a:pt x="808585" y="0"/>
                </a:lnTo>
                <a:lnTo>
                  <a:pt x="808585" y="563070"/>
                </a:lnTo>
                <a:lnTo>
                  <a:pt x="0" y="563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C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72929">
            <a:off x="15869681" y="-268594"/>
            <a:ext cx="3047931" cy="2865055"/>
          </a:xfrm>
          <a:custGeom>
            <a:avLst/>
            <a:gdLst/>
            <a:ahLst/>
            <a:cxnLst/>
            <a:rect r="r" b="b" t="t" l="l"/>
            <a:pathLst>
              <a:path h="2865055" w="3047931">
                <a:moveTo>
                  <a:pt x="0" y="0"/>
                </a:moveTo>
                <a:lnTo>
                  <a:pt x="3047931" y="0"/>
                </a:lnTo>
                <a:lnTo>
                  <a:pt x="3047931" y="2865056"/>
                </a:lnTo>
                <a:lnTo>
                  <a:pt x="0" y="286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4926">
            <a:off x="730942" y="5939610"/>
            <a:ext cx="4223507" cy="1036679"/>
          </a:xfrm>
          <a:custGeom>
            <a:avLst/>
            <a:gdLst/>
            <a:ahLst/>
            <a:cxnLst/>
            <a:rect r="r" b="b" t="t" l="l"/>
            <a:pathLst>
              <a:path h="1036679" w="4223507">
                <a:moveTo>
                  <a:pt x="0" y="0"/>
                </a:moveTo>
                <a:lnTo>
                  <a:pt x="4223507" y="0"/>
                </a:lnTo>
                <a:lnTo>
                  <a:pt x="4223507" y="1036680"/>
                </a:lnTo>
                <a:lnTo>
                  <a:pt x="0" y="1036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17698">
            <a:off x="7047451" y="7581541"/>
            <a:ext cx="852480" cy="2190954"/>
          </a:xfrm>
          <a:custGeom>
            <a:avLst/>
            <a:gdLst/>
            <a:ahLst/>
            <a:cxnLst/>
            <a:rect r="r" b="b" t="t" l="l"/>
            <a:pathLst>
              <a:path h="2190954" w="852480">
                <a:moveTo>
                  <a:pt x="0" y="0"/>
                </a:moveTo>
                <a:lnTo>
                  <a:pt x="852481" y="0"/>
                </a:lnTo>
                <a:lnTo>
                  <a:pt x="852481" y="2190955"/>
                </a:lnTo>
                <a:lnTo>
                  <a:pt x="0" y="2190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367347"/>
            <a:ext cx="8335118" cy="5552307"/>
          </a:xfrm>
          <a:custGeom>
            <a:avLst/>
            <a:gdLst/>
            <a:ahLst/>
            <a:cxnLst/>
            <a:rect r="r" b="b" t="t" l="l"/>
            <a:pathLst>
              <a:path h="5552307" w="8335118">
                <a:moveTo>
                  <a:pt x="0" y="0"/>
                </a:moveTo>
                <a:lnTo>
                  <a:pt x="8335118" y="0"/>
                </a:lnTo>
                <a:lnTo>
                  <a:pt x="8335118" y="5552306"/>
                </a:lnTo>
                <a:lnTo>
                  <a:pt x="0" y="5552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68091" y="2443547"/>
            <a:ext cx="699120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Departments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28753" y="4518964"/>
            <a:ext cx="706489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Product Development: </a:t>
            </a:r>
            <a:r>
              <a:rPr lang="en-US" sz="24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Focus on developing and maintaining HomeMedi’s telemedicine platform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8753" y="5730945"/>
            <a:ext cx="706489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Marketing: </a:t>
            </a:r>
            <a:r>
              <a:rPr lang="en-US" sz="24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Responsible for promoting HomeMedi’s services and reaching the target audience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8753" y="6946335"/>
            <a:ext cx="706489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Finance &amp; Operations: </a:t>
            </a:r>
            <a:r>
              <a:rPr lang="en-US" sz="24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Manages the company’s financial health and ensures smooth operational processes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C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26748" y="2400300"/>
            <a:ext cx="11234504" cy="7435553"/>
          </a:xfrm>
          <a:custGeom>
            <a:avLst/>
            <a:gdLst/>
            <a:ahLst/>
            <a:cxnLst/>
            <a:rect r="r" b="b" t="t" l="l"/>
            <a:pathLst>
              <a:path h="7435553" w="11234504">
                <a:moveTo>
                  <a:pt x="0" y="0"/>
                </a:moveTo>
                <a:lnTo>
                  <a:pt x="11234504" y="0"/>
                </a:lnTo>
                <a:lnTo>
                  <a:pt x="11234504" y="7435553"/>
                </a:lnTo>
                <a:lnTo>
                  <a:pt x="0" y="7435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48395" y="419100"/>
            <a:ext cx="699120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Orginazation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039040"/>
          <a:ext cx="16216050" cy="1995560"/>
        </p:xfrm>
        <a:graphic>
          <a:graphicData uri="http://schemas.openxmlformats.org/drawingml/2006/table">
            <a:tbl>
              <a:tblPr/>
              <a:tblGrid>
                <a:gridCol w="4054013"/>
                <a:gridCol w="4054013"/>
                <a:gridCol w="4054013"/>
                <a:gridCol w="4054013"/>
              </a:tblGrid>
              <a:tr h="6795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E2E2E"/>
                          </a:solidFill>
                          <a:latin typeface="Cabin Medium"/>
                          <a:ea typeface="Cabin Medium"/>
                          <a:cs typeface="Cabin Medium"/>
                          <a:sym typeface="Cabin Medium"/>
                        </a:rPr>
                        <a:t>Sprint 1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D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E2E2E"/>
                          </a:solidFill>
                          <a:latin typeface="Cabin Medium"/>
                          <a:ea typeface="Cabin Medium"/>
                          <a:cs typeface="Cabin Medium"/>
                          <a:sym typeface="Cabin Medium"/>
                        </a:rPr>
                        <a:t>Sprint 2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E2E2E"/>
                          </a:solidFill>
                          <a:latin typeface="Cabin Medium"/>
                          <a:ea typeface="Cabin Medium"/>
                          <a:cs typeface="Cabin Medium"/>
                          <a:sym typeface="Cabin Medium"/>
                        </a:rPr>
                        <a:t>Sprint 3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D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E2E2E"/>
                          </a:solidFill>
                          <a:latin typeface="Cabin Medium"/>
                          <a:ea typeface="Cabin Medium"/>
                          <a:cs typeface="Cabin Medium"/>
                          <a:sym typeface="Cabin Medium"/>
                        </a:rPr>
                        <a:t>Sprint 4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F"/>
                    </a:solidFill>
                  </a:tcPr>
                </a:tc>
              </a:tr>
              <a:tr h="13160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2E2E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Project setup, Database design, User login/register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2E2E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Profile management, Search for doctors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2E2E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Doctor profiles, Appointment scheduling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2E2E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Video call, Chat system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5252400"/>
          <a:ext cx="16216050" cy="1995560"/>
        </p:xfrm>
        <a:graphic>
          <a:graphicData uri="http://schemas.openxmlformats.org/drawingml/2006/table">
            <a:tbl>
              <a:tblPr/>
              <a:tblGrid>
                <a:gridCol w="4054013"/>
                <a:gridCol w="4054013"/>
                <a:gridCol w="4054013"/>
                <a:gridCol w="4054013"/>
              </a:tblGrid>
              <a:tr h="6795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E2E2E"/>
                          </a:solidFill>
                          <a:latin typeface="Cabin Medium"/>
                          <a:ea typeface="Cabin Medium"/>
                          <a:cs typeface="Cabin Medium"/>
                          <a:sym typeface="Cabin Medium"/>
                        </a:rPr>
                        <a:t>Sprint 5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E2E2E"/>
                          </a:solidFill>
                          <a:latin typeface="Cabin Medium"/>
                          <a:ea typeface="Cabin Medium"/>
                          <a:cs typeface="Cabin Medium"/>
                          <a:sym typeface="Cabin Medium"/>
                        </a:rPr>
                        <a:t>Sprint 6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D7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E2E2E"/>
                          </a:solidFill>
                          <a:latin typeface="Cabin Medium"/>
                          <a:ea typeface="Cabin Medium"/>
                          <a:cs typeface="Cabin Medium"/>
                          <a:sym typeface="Cabin Medium"/>
                        </a:rPr>
                        <a:t>Sprint 7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F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E2E2E"/>
                          </a:solidFill>
                          <a:latin typeface="Cabin Medium"/>
                          <a:ea typeface="Cabin Medium"/>
                          <a:cs typeface="Cabin Medium"/>
                          <a:sym typeface="Cabin Medium"/>
                        </a:rPr>
                        <a:t>Sprint 8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D70"/>
                    </a:solidFill>
                  </a:tcPr>
                </a:tc>
              </a:tr>
              <a:tr h="13160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2E2E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Self-diagnosis from symptoms, Medical history tracking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2E2E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Payment methods, Billing history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2E2E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Notifications, Feedback system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2E2E2E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System performance optimization, Security audit, Bug fixes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2E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3262718">
            <a:off x="14164149" y="7923655"/>
            <a:ext cx="2169405" cy="2669291"/>
          </a:xfrm>
          <a:custGeom>
            <a:avLst/>
            <a:gdLst/>
            <a:ahLst/>
            <a:cxnLst/>
            <a:rect r="r" b="b" t="t" l="l"/>
            <a:pathLst>
              <a:path h="2669291" w="2169405">
                <a:moveTo>
                  <a:pt x="0" y="0"/>
                </a:moveTo>
                <a:lnTo>
                  <a:pt x="2169405" y="0"/>
                </a:lnTo>
                <a:lnTo>
                  <a:pt x="2169405" y="2669290"/>
                </a:lnTo>
                <a:lnTo>
                  <a:pt x="0" y="2669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22545">
            <a:off x="2772840" y="880344"/>
            <a:ext cx="3190575" cy="777340"/>
          </a:xfrm>
          <a:custGeom>
            <a:avLst/>
            <a:gdLst/>
            <a:ahLst/>
            <a:cxnLst/>
            <a:rect r="r" b="b" t="t" l="l"/>
            <a:pathLst>
              <a:path h="777340" w="3190575">
                <a:moveTo>
                  <a:pt x="0" y="0"/>
                </a:moveTo>
                <a:lnTo>
                  <a:pt x="3190575" y="0"/>
                </a:lnTo>
                <a:lnTo>
                  <a:pt x="3190575" y="777341"/>
                </a:lnTo>
                <a:lnTo>
                  <a:pt x="0" y="77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3250" y="783300"/>
            <a:ext cx="162160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Detailed Plan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70558" y="8093266"/>
            <a:ext cx="19629115" cy="0"/>
          </a:xfrm>
          <a:prstGeom prst="line">
            <a:avLst/>
          </a:prstGeom>
          <a:ln cap="flat" w="19050">
            <a:solidFill>
              <a:srgbClr val="A6CD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112316"/>
            <a:ext cx="18288000" cy="217468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-8952039">
            <a:off x="8150637" y="-1554803"/>
            <a:ext cx="3668381" cy="3448278"/>
          </a:xfrm>
          <a:custGeom>
            <a:avLst/>
            <a:gdLst/>
            <a:ahLst/>
            <a:cxnLst/>
            <a:rect r="r" b="b" t="t" l="l"/>
            <a:pathLst>
              <a:path h="3448278" w="3668381">
                <a:moveTo>
                  <a:pt x="0" y="0"/>
                </a:moveTo>
                <a:lnTo>
                  <a:pt x="3668380" y="0"/>
                </a:lnTo>
                <a:lnTo>
                  <a:pt x="3668380" y="3448278"/>
                </a:lnTo>
                <a:lnTo>
                  <a:pt x="0" y="344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98580" y="1028700"/>
            <a:ext cx="5760720" cy="8229600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11441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91021">
            <a:off x="3370014" y="4814866"/>
            <a:ext cx="597650" cy="2858325"/>
          </a:xfrm>
          <a:custGeom>
            <a:avLst/>
            <a:gdLst/>
            <a:ahLst/>
            <a:cxnLst/>
            <a:rect r="r" b="b" t="t" l="l"/>
            <a:pathLst>
              <a:path h="2858325" w="597650">
                <a:moveTo>
                  <a:pt x="0" y="0"/>
                </a:moveTo>
                <a:lnTo>
                  <a:pt x="597650" y="0"/>
                </a:lnTo>
                <a:lnTo>
                  <a:pt x="597650" y="2858325"/>
                </a:lnTo>
                <a:lnTo>
                  <a:pt x="0" y="2858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08816"/>
            <a:ext cx="8956127" cy="156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00"/>
              </a:lnSpc>
            </a:pPr>
            <a:r>
              <a:rPr lang="en-US" sz="11000">
                <a:solidFill>
                  <a:srgbClr val="2E2E2E"/>
                </a:solidFill>
                <a:latin typeface="Cabin Bold"/>
                <a:ea typeface="Cabin Bold"/>
                <a:cs typeface="Cabin Bold"/>
                <a:sym typeface="Cabin Bold"/>
              </a:rPr>
              <a:t>Revenue Plan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918123"/>
            <a:ext cx="808585" cy="563070"/>
          </a:xfrm>
          <a:custGeom>
            <a:avLst/>
            <a:gdLst/>
            <a:ahLst/>
            <a:cxnLst/>
            <a:rect r="r" b="b" t="t" l="l"/>
            <a:pathLst>
              <a:path h="563070" w="808585">
                <a:moveTo>
                  <a:pt x="0" y="0"/>
                </a:moveTo>
                <a:lnTo>
                  <a:pt x="808585" y="0"/>
                </a:lnTo>
                <a:lnTo>
                  <a:pt x="808585" y="563070"/>
                </a:lnTo>
                <a:lnTo>
                  <a:pt x="0" y="563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82383" y="4354693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3842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5F2E0"/>
                  </a:solidFill>
                  <a:latin typeface="Cabin"/>
                  <a:ea typeface="Cabin"/>
                  <a:cs typeface="Cabin"/>
                  <a:sym typeface="Cabin"/>
                </a:rPr>
                <a:t>Revenue Plan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58374" y="5783605"/>
            <a:ext cx="1742542" cy="1090322"/>
            <a:chOff x="0" y="0"/>
            <a:chExt cx="851072" cy="5325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A9DFD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Subscription Plans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76359" y="2488876"/>
            <a:ext cx="1935282" cy="1090322"/>
            <a:chOff x="0" y="0"/>
            <a:chExt cx="945208" cy="532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208" cy="532522"/>
            </a:xfrm>
            <a:custGeom>
              <a:avLst/>
              <a:gdLst/>
              <a:ahLst/>
              <a:cxnLst/>
              <a:rect r="r" b="b" t="t" l="l"/>
              <a:pathLst>
                <a:path h="532522" w="945208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A9DFD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45208" cy="570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Consultation Fees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51336" y="6669155"/>
            <a:ext cx="1985329" cy="1090322"/>
            <a:chOff x="0" y="0"/>
            <a:chExt cx="969651" cy="5325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9651" cy="532522"/>
            </a:xfrm>
            <a:custGeom>
              <a:avLst/>
              <a:gdLst/>
              <a:ahLst/>
              <a:cxnLst/>
              <a:rect r="r" b="b" t="t" l="l"/>
              <a:pathLst>
                <a:path h="53252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A9DF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Medication Delivery Fees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69943" y="3809532"/>
            <a:ext cx="1742542" cy="1090322"/>
            <a:chOff x="0" y="0"/>
            <a:chExt cx="851072" cy="5325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A9DFD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Partnerships with Pharmacies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10905617" y="4354693"/>
            <a:ext cx="1364326" cy="75016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5900916" y="5104853"/>
            <a:ext cx="1481467" cy="1223912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9144000" y="3579198"/>
            <a:ext cx="0" cy="775496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H="true">
            <a:off x="9144000" y="5855013"/>
            <a:ext cx="0" cy="814142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8007871" y="1146460"/>
            <a:ext cx="2272258" cy="895485"/>
            <a:chOff x="0" y="0"/>
            <a:chExt cx="1109790" cy="4373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6CD7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Fee structure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9144000" y="2041944"/>
            <a:ext cx="0" cy="446931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4877049" y="1146460"/>
            <a:ext cx="2285469" cy="895485"/>
            <a:chOff x="0" y="0"/>
            <a:chExt cx="1116242" cy="43736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6242" cy="437362"/>
            </a:xfrm>
            <a:custGeom>
              <a:avLst/>
              <a:gdLst/>
              <a:ahLst/>
              <a:cxnLst/>
              <a:rect r="r" b="b" t="t" l="l"/>
              <a:pathLst>
                <a:path h="437362" w="1116242">
                  <a:moveTo>
                    <a:pt x="0" y="0"/>
                  </a:moveTo>
                  <a:lnTo>
                    <a:pt x="1116242" y="0"/>
                  </a:lnTo>
                  <a:lnTo>
                    <a:pt x="1116242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16242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General Practitioner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133814" y="1146460"/>
            <a:ext cx="2272258" cy="895485"/>
            <a:chOff x="0" y="0"/>
            <a:chExt cx="1109790" cy="4373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Specialist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51336" y="8573620"/>
            <a:ext cx="1985329" cy="963740"/>
            <a:chOff x="0" y="0"/>
            <a:chExt cx="969651" cy="47069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69651" cy="470698"/>
            </a:xfrm>
            <a:custGeom>
              <a:avLst/>
              <a:gdLst/>
              <a:ahLst/>
              <a:cxnLst/>
              <a:rect r="r" b="b" t="t" l="l"/>
              <a:pathLst>
                <a:path h="470698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470698"/>
                  </a:lnTo>
                  <a:lnTo>
                    <a:pt x="0" y="470698"/>
                  </a:lnTo>
                  <a:close/>
                </a:path>
              </a:pathLst>
            </a:custGeom>
            <a:solidFill>
              <a:srgbClr val="A6CD7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969651" cy="5087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Delivery Fee Structure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127208" y="8607747"/>
            <a:ext cx="2272258" cy="895485"/>
            <a:chOff x="0" y="0"/>
            <a:chExt cx="1109790" cy="43736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Express Delivery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749374" y="8607747"/>
            <a:ext cx="2271598" cy="895485"/>
            <a:chOff x="0" y="0"/>
            <a:chExt cx="1109467" cy="43736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09467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467">
                  <a:moveTo>
                    <a:pt x="0" y="0"/>
                  </a:moveTo>
                  <a:lnTo>
                    <a:pt x="1109467" y="0"/>
                  </a:lnTo>
                  <a:lnTo>
                    <a:pt x="1109467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109467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Standard Delivery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9144000" y="7759477"/>
            <a:ext cx="0" cy="814142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H="true">
            <a:off x="7020971" y="9055490"/>
            <a:ext cx="1130365" cy="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>
            <a:off x="10136664" y="9055490"/>
            <a:ext cx="990544" cy="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 flipH="true">
            <a:off x="7162517" y="1594202"/>
            <a:ext cx="845353" cy="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>
            <a:off x="10280129" y="1594202"/>
            <a:ext cx="853684" cy="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12263338" y="6123995"/>
            <a:ext cx="1742542" cy="1090322"/>
            <a:chOff x="0" y="0"/>
            <a:chExt cx="851072" cy="53252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A9DFD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Advertising and Promotions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>
            <a:off x="10905617" y="5104853"/>
            <a:ext cx="1357721" cy="1564302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9" id="49"/>
          <p:cNvGrpSpPr/>
          <p:nvPr/>
        </p:nvGrpSpPr>
        <p:grpSpPr>
          <a:xfrm rot="0">
            <a:off x="4158374" y="3809532"/>
            <a:ext cx="1742542" cy="1090322"/>
            <a:chOff x="0" y="0"/>
            <a:chExt cx="851072" cy="53252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51072" cy="532522"/>
            </a:xfrm>
            <a:custGeom>
              <a:avLst/>
              <a:gdLst/>
              <a:ahLst/>
              <a:cxnLst/>
              <a:rect r="r" b="b" t="t" l="l"/>
              <a:pathLst>
                <a:path h="532522" w="851072">
                  <a:moveTo>
                    <a:pt x="0" y="0"/>
                  </a:moveTo>
                  <a:lnTo>
                    <a:pt x="851072" y="0"/>
                  </a:lnTo>
                  <a:lnTo>
                    <a:pt x="851072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A9DFD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851072" cy="57062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Corporate Partnerships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 flipH="true" flipV="true">
            <a:off x="5900916" y="4354693"/>
            <a:ext cx="1481467" cy="75016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3" id="53"/>
          <p:cNvGrpSpPr/>
          <p:nvPr/>
        </p:nvGrpSpPr>
        <p:grpSpPr>
          <a:xfrm rot="0">
            <a:off x="1028700" y="5881023"/>
            <a:ext cx="2272258" cy="895485"/>
            <a:chOff x="0" y="0"/>
            <a:chExt cx="1109790" cy="43736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6CD7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Basic Plan</a:t>
              </a:r>
            </a:p>
          </p:txBody>
        </p:sp>
      </p:grpSp>
      <p:sp>
        <p:nvSpPr>
          <p:cNvPr name="AutoShape 56" id="56"/>
          <p:cNvSpPr/>
          <p:nvPr/>
        </p:nvSpPr>
        <p:spPr>
          <a:xfrm flipH="true">
            <a:off x="3300958" y="6328766"/>
            <a:ext cx="857416" cy="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7" id="57"/>
          <p:cNvGrpSpPr/>
          <p:nvPr/>
        </p:nvGrpSpPr>
        <p:grpSpPr>
          <a:xfrm rot="0">
            <a:off x="3893516" y="7311735"/>
            <a:ext cx="2272258" cy="895485"/>
            <a:chOff x="0" y="0"/>
            <a:chExt cx="1109790" cy="43736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6CD70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Premium Plan</a:t>
              </a:r>
            </a:p>
          </p:txBody>
        </p:sp>
      </p:grpSp>
      <p:sp>
        <p:nvSpPr>
          <p:cNvPr name="AutoShape 60" id="60"/>
          <p:cNvSpPr/>
          <p:nvPr/>
        </p:nvSpPr>
        <p:spPr>
          <a:xfrm>
            <a:off x="5029645" y="6873927"/>
            <a:ext cx="0" cy="437808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1" id="61"/>
          <p:cNvGrpSpPr/>
          <p:nvPr/>
        </p:nvGrpSpPr>
        <p:grpSpPr>
          <a:xfrm rot="0">
            <a:off x="14987042" y="2586294"/>
            <a:ext cx="2272258" cy="895485"/>
            <a:chOff x="0" y="0"/>
            <a:chExt cx="1109790" cy="43736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10% of sale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>
            <a:off x="14277343" y="3034037"/>
            <a:ext cx="709699" cy="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5" id="65"/>
          <p:cNvGrpSpPr/>
          <p:nvPr/>
        </p:nvGrpSpPr>
        <p:grpSpPr>
          <a:xfrm rot="0">
            <a:off x="12005084" y="2586294"/>
            <a:ext cx="2272258" cy="895485"/>
            <a:chOff x="0" y="0"/>
            <a:chExt cx="1109790" cy="437362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6CD70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Commission Structure</a:t>
              </a:r>
            </a:p>
          </p:txBody>
        </p:sp>
      </p:grpSp>
      <p:sp>
        <p:nvSpPr>
          <p:cNvPr name="AutoShape 68" id="68"/>
          <p:cNvSpPr/>
          <p:nvPr/>
        </p:nvSpPr>
        <p:spPr>
          <a:xfrm flipV="true">
            <a:off x="13141214" y="3481779"/>
            <a:ext cx="0" cy="327753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9" id="69"/>
          <p:cNvGrpSpPr/>
          <p:nvPr/>
        </p:nvGrpSpPr>
        <p:grpSpPr>
          <a:xfrm rot="0">
            <a:off x="14767879" y="6221413"/>
            <a:ext cx="2272258" cy="895485"/>
            <a:chOff x="0" y="0"/>
            <a:chExt cx="1109790" cy="437362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6CD70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Advertising Rates</a:t>
              </a:r>
            </a:p>
          </p:txBody>
        </p:sp>
      </p:grpSp>
      <p:sp>
        <p:nvSpPr>
          <p:cNvPr name="AutoShape 72" id="72"/>
          <p:cNvSpPr/>
          <p:nvPr/>
        </p:nvSpPr>
        <p:spPr>
          <a:xfrm>
            <a:off x="14005879" y="6669155"/>
            <a:ext cx="762000" cy="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3" id="73"/>
          <p:cNvGrpSpPr/>
          <p:nvPr/>
        </p:nvGrpSpPr>
        <p:grpSpPr>
          <a:xfrm rot="0">
            <a:off x="14767879" y="7678135"/>
            <a:ext cx="2272258" cy="895485"/>
            <a:chOff x="0" y="0"/>
            <a:chExt cx="1109790" cy="43736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Sponsored Content</a:t>
              </a:r>
            </a:p>
          </p:txBody>
        </p:sp>
      </p:grpSp>
      <p:sp>
        <p:nvSpPr>
          <p:cNvPr name="AutoShape 76" id="76"/>
          <p:cNvSpPr/>
          <p:nvPr/>
        </p:nvSpPr>
        <p:spPr>
          <a:xfrm>
            <a:off x="15904009" y="7116898"/>
            <a:ext cx="0" cy="561237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7" id="77"/>
          <p:cNvGrpSpPr/>
          <p:nvPr/>
        </p:nvGrpSpPr>
        <p:grpSpPr>
          <a:xfrm rot="0">
            <a:off x="14767879" y="4763953"/>
            <a:ext cx="2272258" cy="895485"/>
            <a:chOff x="0" y="0"/>
            <a:chExt cx="1109790" cy="437362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Banner Ads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 flipV="true">
            <a:off x="15904009" y="5659438"/>
            <a:ext cx="0" cy="561975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1" id="81"/>
          <p:cNvGrpSpPr/>
          <p:nvPr/>
        </p:nvGrpSpPr>
        <p:grpSpPr>
          <a:xfrm rot="0">
            <a:off x="928166" y="3906951"/>
            <a:ext cx="2272258" cy="895485"/>
            <a:chOff x="0" y="0"/>
            <a:chExt cx="1109790" cy="437362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A6CD70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Corporate Packages</a:t>
              </a:r>
            </a:p>
          </p:txBody>
        </p:sp>
      </p:grpSp>
      <p:sp>
        <p:nvSpPr>
          <p:cNvPr name="AutoShape 84" id="84"/>
          <p:cNvSpPr/>
          <p:nvPr/>
        </p:nvSpPr>
        <p:spPr>
          <a:xfrm flipH="true">
            <a:off x="3200424" y="4354693"/>
            <a:ext cx="957950" cy="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5" id="85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7" id="87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C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58460"/>
            <a:ext cx="7682641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KPIs to Measure User Engagement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16443" y="-332874"/>
            <a:ext cx="4346057" cy="1793736"/>
          </a:xfrm>
          <a:custGeom>
            <a:avLst/>
            <a:gdLst/>
            <a:ahLst/>
            <a:cxnLst/>
            <a:rect r="r" b="b" t="t" l="l"/>
            <a:pathLst>
              <a:path h="1793736" w="4346057">
                <a:moveTo>
                  <a:pt x="0" y="0"/>
                </a:moveTo>
                <a:lnTo>
                  <a:pt x="4346058" y="0"/>
                </a:lnTo>
                <a:lnTo>
                  <a:pt x="4346058" y="1793736"/>
                </a:lnTo>
                <a:lnTo>
                  <a:pt x="0" y="179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271255">
            <a:off x="2546231" y="6068423"/>
            <a:ext cx="3880458" cy="952476"/>
          </a:xfrm>
          <a:custGeom>
            <a:avLst/>
            <a:gdLst/>
            <a:ahLst/>
            <a:cxnLst/>
            <a:rect r="r" b="b" t="t" l="l"/>
            <a:pathLst>
              <a:path h="952476" w="3880458">
                <a:moveTo>
                  <a:pt x="0" y="0"/>
                </a:moveTo>
                <a:lnTo>
                  <a:pt x="3880458" y="0"/>
                </a:lnTo>
                <a:lnTo>
                  <a:pt x="3880458" y="952476"/>
                </a:lnTo>
                <a:lnTo>
                  <a:pt x="0" y="952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63250">
            <a:off x="16460965" y="6663028"/>
            <a:ext cx="2349652" cy="803154"/>
          </a:xfrm>
          <a:custGeom>
            <a:avLst/>
            <a:gdLst/>
            <a:ahLst/>
            <a:cxnLst/>
            <a:rect r="r" b="b" t="t" l="l"/>
            <a:pathLst>
              <a:path h="803154" w="2349652">
                <a:moveTo>
                  <a:pt x="0" y="0"/>
                </a:moveTo>
                <a:lnTo>
                  <a:pt x="2349652" y="0"/>
                </a:lnTo>
                <a:lnTo>
                  <a:pt x="2349652" y="803154"/>
                </a:lnTo>
                <a:lnTo>
                  <a:pt x="0" y="803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98580" y="1028700"/>
            <a:ext cx="5760720" cy="8229600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57209" t="0" r="-57209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811" y="-154401"/>
            <a:ext cx="18671496" cy="3040964"/>
            <a:chOff x="0" y="0"/>
            <a:chExt cx="4917596" cy="800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7596" cy="800912"/>
            </a:xfrm>
            <a:custGeom>
              <a:avLst/>
              <a:gdLst/>
              <a:ahLst/>
              <a:cxnLst/>
              <a:rect r="r" b="b" t="t" l="l"/>
              <a:pathLst>
                <a:path h="800912" w="4917596">
                  <a:moveTo>
                    <a:pt x="0" y="0"/>
                  </a:moveTo>
                  <a:lnTo>
                    <a:pt x="4917596" y="0"/>
                  </a:lnTo>
                  <a:lnTo>
                    <a:pt x="4917596" y="800912"/>
                  </a:lnTo>
                  <a:lnTo>
                    <a:pt x="0" y="800912"/>
                  </a:lnTo>
                  <a:close/>
                </a:path>
              </a:pathLst>
            </a:custGeom>
            <a:solidFill>
              <a:srgbClr val="A6CD70"/>
            </a:solidFill>
            <a:ln w="28575" cap="sq">
              <a:solidFill>
                <a:srgbClr val="12446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917596" cy="877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4179" y="1553571"/>
            <a:ext cx="6449089" cy="6449089"/>
          </a:xfrm>
          <a:custGeom>
            <a:avLst/>
            <a:gdLst/>
            <a:ahLst/>
            <a:cxnLst/>
            <a:rect r="r" b="b" t="t" l="l"/>
            <a:pathLst>
              <a:path h="6449089" w="6449089">
                <a:moveTo>
                  <a:pt x="0" y="0"/>
                </a:moveTo>
                <a:lnTo>
                  <a:pt x="6449089" y="0"/>
                </a:lnTo>
                <a:lnTo>
                  <a:pt x="6449089" y="6449089"/>
                </a:lnTo>
                <a:lnTo>
                  <a:pt x="0" y="644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09604" y="2055715"/>
            <a:ext cx="4726789" cy="5291625"/>
            <a:chOff x="0" y="0"/>
            <a:chExt cx="2231174" cy="24977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1175" cy="2497793"/>
            </a:xfrm>
            <a:custGeom>
              <a:avLst/>
              <a:gdLst/>
              <a:ahLst/>
              <a:cxnLst/>
              <a:rect r="r" b="b" t="t" l="l"/>
              <a:pathLst>
                <a:path h="2497793" w="2231175">
                  <a:moveTo>
                    <a:pt x="2106714" y="2497792"/>
                  </a:moveTo>
                  <a:lnTo>
                    <a:pt x="124460" y="2497792"/>
                  </a:lnTo>
                  <a:cubicBezTo>
                    <a:pt x="55880" y="2497792"/>
                    <a:pt x="0" y="2441913"/>
                    <a:pt x="0" y="23733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06715" y="0"/>
                  </a:lnTo>
                  <a:cubicBezTo>
                    <a:pt x="2175295" y="0"/>
                    <a:pt x="2231175" y="55880"/>
                    <a:pt x="2231175" y="124460"/>
                  </a:cubicBezTo>
                  <a:lnTo>
                    <a:pt x="2231175" y="2373333"/>
                  </a:lnTo>
                  <a:cubicBezTo>
                    <a:pt x="2231175" y="2441913"/>
                    <a:pt x="2175295" y="2497793"/>
                    <a:pt x="2106715" y="24977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831796" y="1634886"/>
            <a:ext cx="6449089" cy="6449089"/>
          </a:xfrm>
          <a:custGeom>
            <a:avLst/>
            <a:gdLst/>
            <a:ahLst/>
            <a:cxnLst/>
            <a:rect r="r" b="b" t="t" l="l"/>
            <a:pathLst>
              <a:path h="6449089" w="6449089">
                <a:moveTo>
                  <a:pt x="0" y="0"/>
                </a:moveTo>
                <a:lnTo>
                  <a:pt x="6449089" y="0"/>
                </a:lnTo>
                <a:lnTo>
                  <a:pt x="6449089" y="6449088"/>
                </a:lnTo>
                <a:lnTo>
                  <a:pt x="0" y="644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4874" y="2055715"/>
            <a:ext cx="4726789" cy="5291625"/>
            <a:chOff x="0" y="0"/>
            <a:chExt cx="2231174" cy="24977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1175" cy="2497793"/>
            </a:xfrm>
            <a:custGeom>
              <a:avLst/>
              <a:gdLst/>
              <a:ahLst/>
              <a:cxnLst/>
              <a:rect r="r" b="b" t="t" l="l"/>
              <a:pathLst>
                <a:path h="2497793" w="2231175">
                  <a:moveTo>
                    <a:pt x="2106714" y="2497792"/>
                  </a:moveTo>
                  <a:lnTo>
                    <a:pt x="124460" y="2497792"/>
                  </a:lnTo>
                  <a:cubicBezTo>
                    <a:pt x="55880" y="2497792"/>
                    <a:pt x="0" y="2441913"/>
                    <a:pt x="0" y="23733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06715" y="0"/>
                  </a:lnTo>
                  <a:cubicBezTo>
                    <a:pt x="2175295" y="0"/>
                    <a:pt x="2231175" y="55880"/>
                    <a:pt x="2231175" y="124460"/>
                  </a:cubicBezTo>
                  <a:lnTo>
                    <a:pt x="2231175" y="2373333"/>
                  </a:lnTo>
                  <a:cubicBezTo>
                    <a:pt x="2231175" y="2441913"/>
                    <a:pt x="2175295" y="2497793"/>
                    <a:pt x="2106715" y="24977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357095" y="1746805"/>
            <a:ext cx="6449089" cy="6449089"/>
          </a:xfrm>
          <a:custGeom>
            <a:avLst/>
            <a:gdLst/>
            <a:ahLst/>
            <a:cxnLst/>
            <a:rect r="r" b="b" t="t" l="l"/>
            <a:pathLst>
              <a:path h="6449089" w="6449089">
                <a:moveTo>
                  <a:pt x="0" y="0"/>
                </a:moveTo>
                <a:lnTo>
                  <a:pt x="6449088" y="0"/>
                </a:lnTo>
                <a:lnTo>
                  <a:pt x="6449088" y="6449088"/>
                </a:lnTo>
                <a:lnTo>
                  <a:pt x="0" y="644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180144" y="2055715"/>
            <a:ext cx="4726789" cy="5291625"/>
            <a:chOff x="0" y="0"/>
            <a:chExt cx="2231174" cy="24977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31175" cy="2497793"/>
            </a:xfrm>
            <a:custGeom>
              <a:avLst/>
              <a:gdLst/>
              <a:ahLst/>
              <a:cxnLst/>
              <a:rect r="r" b="b" t="t" l="l"/>
              <a:pathLst>
                <a:path h="2497793" w="2231175">
                  <a:moveTo>
                    <a:pt x="2106714" y="2497792"/>
                  </a:moveTo>
                  <a:lnTo>
                    <a:pt x="124460" y="2497792"/>
                  </a:lnTo>
                  <a:cubicBezTo>
                    <a:pt x="55880" y="2497792"/>
                    <a:pt x="0" y="2441913"/>
                    <a:pt x="0" y="23733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06715" y="0"/>
                  </a:lnTo>
                  <a:cubicBezTo>
                    <a:pt x="2175295" y="0"/>
                    <a:pt x="2231175" y="55880"/>
                    <a:pt x="2231175" y="124460"/>
                  </a:cubicBezTo>
                  <a:lnTo>
                    <a:pt x="2231175" y="2373333"/>
                  </a:lnTo>
                  <a:cubicBezTo>
                    <a:pt x="2231175" y="2441913"/>
                    <a:pt x="2175295" y="2497793"/>
                    <a:pt x="2106715" y="24977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4476">
            <a:off x="-14" y="8145887"/>
            <a:ext cx="18288016" cy="0"/>
          </a:xfrm>
          <a:prstGeom prst="line">
            <a:avLst/>
          </a:prstGeom>
          <a:ln cap="flat" w="47625">
            <a:solidFill>
              <a:srgbClr val="1B1B1B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289260" y="7869292"/>
            <a:ext cx="567477" cy="56747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402442" y="7982474"/>
            <a:ext cx="341113" cy="34111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686877" y="7921679"/>
            <a:ext cx="567477" cy="56747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800059" y="8034861"/>
            <a:ext cx="341113" cy="341113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259800" y="7885961"/>
            <a:ext cx="567477" cy="567477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372982" y="7999143"/>
            <a:ext cx="341113" cy="341113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7" id="27"/>
          <p:cNvSpPr/>
          <p:nvPr/>
        </p:nvSpPr>
        <p:spPr>
          <a:xfrm rot="0">
            <a:off x="4959550" y="2432872"/>
            <a:ext cx="542525" cy="0"/>
          </a:xfrm>
          <a:prstGeom prst="line">
            <a:avLst/>
          </a:prstGeom>
          <a:ln cap="rnd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0">
            <a:off x="10322396" y="2432872"/>
            <a:ext cx="542525" cy="0"/>
          </a:xfrm>
          <a:prstGeom prst="line">
            <a:avLst/>
          </a:prstGeom>
          <a:ln cap="rnd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0">
            <a:off x="15972654" y="2432872"/>
            <a:ext cx="542525" cy="0"/>
          </a:xfrm>
          <a:prstGeom prst="line">
            <a:avLst/>
          </a:prstGeom>
          <a:ln cap="rnd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731287" y="4315100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Number of Registered Users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15050" y="4315100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Number of Consultations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04276" y="4315100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User Retention Rate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31287" y="5105400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Monthly Active Users (MAU)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15050" y="5105400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Consultation Completion Rate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41233" y="3172491"/>
            <a:ext cx="4004644" cy="36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6"/>
              </a:lnSpc>
              <a:spcBef>
                <a:spcPct val="0"/>
              </a:spcBef>
            </a:pPr>
            <a:r>
              <a:rPr lang="en-US" sz="2126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rPr>
              <a:t>User Acquisition Metrics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15050" y="3199493"/>
            <a:ext cx="4004644" cy="36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6"/>
              </a:lnSpc>
              <a:spcBef>
                <a:spcPct val="0"/>
              </a:spcBef>
            </a:pPr>
            <a:r>
              <a:rPr lang="en-US" sz="2126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rPr>
              <a:t>Consultation Metrics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04276" y="3172491"/>
            <a:ext cx="4004644" cy="7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6"/>
              </a:lnSpc>
              <a:spcBef>
                <a:spcPct val="0"/>
              </a:spcBef>
            </a:pPr>
            <a:r>
              <a:rPr lang="en-US" sz="2126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rPr>
              <a:t>User Retention and Satisfaction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704276" y="5067345"/>
            <a:ext cx="3683424" cy="60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Customer Satisfaction Score (CSAT)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704276" y="5985671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Net Promoter Score (NPS)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811" y="-154401"/>
            <a:ext cx="18671496" cy="3040964"/>
            <a:chOff x="0" y="0"/>
            <a:chExt cx="4917596" cy="800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7596" cy="800912"/>
            </a:xfrm>
            <a:custGeom>
              <a:avLst/>
              <a:gdLst/>
              <a:ahLst/>
              <a:cxnLst/>
              <a:rect r="r" b="b" t="t" l="l"/>
              <a:pathLst>
                <a:path h="800912" w="4917596">
                  <a:moveTo>
                    <a:pt x="0" y="0"/>
                  </a:moveTo>
                  <a:lnTo>
                    <a:pt x="4917596" y="0"/>
                  </a:lnTo>
                  <a:lnTo>
                    <a:pt x="4917596" y="800912"/>
                  </a:lnTo>
                  <a:lnTo>
                    <a:pt x="0" y="800912"/>
                  </a:lnTo>
                  <a:close/>
                </a:path>
              </a:pathLst>
            </a:custGeom>
            <a:solidFill>
              <a:srgbClr val="A6CD70"/>
            </a:solidFill>
            <a:ln w="28575" cap="sq">
              <a:solidFill>
                <a:srgbClr val="12446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917596" cy="877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4179" y="1553571"/>
            <a:ext cx="6449089" cy="6449089"/>
          </a:xfrm>
          <a:custGeom>
            <a:avLst/>
            <a:gdLst/>
            <a:ahLst/>
            <a:cxnLst/>
            <a:rect r="r" b="b" t="t" l="l"/>
            <a:pathLst>
              <a:path h="6449089" w="6449089">
                <a:moveTo>
                  <a:pt x="0" y="0"/>
                </a:moveTo>
                <a:lnTo>
                  <a:pt x="6449089" y="0"/>
                </a:lnTo>
                <a:lnTo>
                  <a:pt x="6449089" y="6449089"/>
                </a:lnTo>
                <a:lnTo>
                  <a:pt x="0" y="6449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09604" y="2055715"/>
            <a:ext cx="4726789" cy="5291625"/>
            <a:chOff x="0" y="0"/>
            <a:chExt cx="2231174" cy="24977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1175" cy="2497793"/>
            </a:xfrm>
            <a:custGeom>
              <a:avLst/>
              <a:gdLst/>
              <a:ahLst/>
              <a:cxnLst/>
              <a:rect r="r" b="b" t="t" l="l"/>
              <a:pathLst>
                <a:path h="2497793" w="2231175">
                  <a:moveTo>
                    <a:pt x="2106714" y="2497792"/>
                  </a:moveTo>
                  <a:lnTo>
                    <a:pt x="124460" y="2497792"/>
                  </a:lnTo>
                  <a:cubicBezTo>
                    <a:pt x="55880" y="2497792"/>
                    <a:pt x="0" y="2441913"/>
                    <a:pt x="0" y="23733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06715" y="0"/>
                  </a:lnTo>
                  <a:cubicBezTo>
                    <a:pt x="2175295" y="0"/>
                    <a:pt x="2231175" y="55880"/>
                    <a:pt x="2231175" y="124460"/>
                  </a:cubicBezTo>
                  <a:lnTo>
                    <a:pt x="2231175" y="2373333"/>
                  </a:lnTo>
                  <a:cubicBezTo>
                    <a:pt x="2231175" y="2441913"/>
                    <a:pt x="2175295" y="2497793"/>
                    <a:pt x="2106715" y="24977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831796" y="1634886"/>
            <a:ext cx="6449089" cy="6449089"/>
          </a:xfrm>
          <a:custGeom>
            <a:avLst/>
            <a:gdLst/>
            <a:ahLst/>
            <a:cxnLst/>
            <a:rect r="r" b="b" t="t" l="l"/>
            <a:pathLst>
              <a:path h="6449089" w="6449089">
                <a:moveTo>
                  <a:pt x="0" y="0"/>
                </a:moveTo>
                <a:lnTo>
                  <a:pt x="6449089" y="0"/>
                </a:lnTo>
                <a:lnTo>
                  <a:pt x="6449089" y="6449088"/>
                </a:lnTo>
                <a:lnTo>
                  <a:pt x="0" y="644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94874" y="2055715"/>
            <a:ext cx="4726789" cy="5291625"/>
            <a:chOff x="0" y="0"/>
            <a:chExt cx="2231174" cy="24977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1175" cy="2497793"/>
            </a:xfrm>
            <a:custGeom>
              <a:avLst/>
              <a:gdLst/>
              <a:ahLst/>
              <a:cxnLst/>
              <a:rect r="r" b="b" t="t" l="l"/>
              <a:pathLst>
                <a:path h="2497793" w="2231175">
                  <a:moveTo>
                    <a:pt x="2106714" y="2497792"/>
                  </a:moveTo>
                  <a:lnTo>
                    <a:pt x="124460" y="2497792"/>
                  </a:lnTo>
                  <a:cubicBezTo>
                    <a:pt x="55880" y="2497792"/>
                    <a:pt x="0" y="2441913"/>
                    <a:pt x="0" y="23733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06715" y="0"/>
                  </a:lnTo>
                  <a:cubicBezTo>
                    <a:pt x="2175295" y="0"/>
                    <a:pt x="2231175" y="55880"/>
                    <a:pt x="2231175" y="124460"/>
                  </a:cubicBezTo>
                  <a:lnTo>
                    <a:pt x="2231175" y="2373333"/>
                  </a:lnTo>
                  <a:cubicBezTo>
                    <a:pt x="2231175" y="2441913"/>
                    <a:pt x="2175295" y="2497793"/>
                    <a:pt x="2106715" y="24977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357095" y="1746805"/>
            <a:ext cx="6449089" cy="6449089"/>
          </a:xfrm>
          <a:custGeom>
            <a:avLst/>
            <a:gdLst/>
            <a:ahLst/>
            <a:cxnLst/>
            <a:rect r="r" b="b" t="t" l="l"/>
            <a:pathLst>
              <a:path h="6449089" w="6449089">
                <a:moveTo>
                  <a:pt x="0" y="0"/>
                </a:moveTo>
                <a:lnTo>
                  <a:pt x="6449088" y="0"/>
                </a:lnTo>
                <a:lnTo>
                  <a:pt x="6449088" y="6449088"/>
                </a:lnTo>
                <a:lnTo>
                  <a:pt x="0" y="644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180144" y="2055715"/>
            <a:ext cx="4726789" cy="5291625"/>
            <a:chOff x="0" y="0"/>
            <a:chExt cx="2231174" cy="24977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31175" cy="2497793"/>
            </a:xfrm>
            <a:custGeom>
              <a:avLst/>
              <a:gdLst/>
              <a:ahLst/>
              <a:cxnLst/>
              <a:rect r="r" b="b" t="t" l="l"/>
              <a:pathLst>
                <a:path h="2497793" w="2231175">
                  <a:moveTo>
                    <a:pt x="2106714" y="2497792"/>
                  </a:moveTo>
                  <a:lnTo>
                    <a:pt x="124460" y="2497792"/>
                  </a:lnTo>
                  <a:cubicBezTo>
                    <a:pt x="55880" y="2497792"/>
                    <a:pt x="0" y="2441913"/>
                    <a:pt x="0" y="23733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06715" y="0"/>
                  </a:lnTo>
                  <a:cubicBezTo>
                    <a:pt x="2175295" y="0"/>
                    <a:pt x="2231175" y="55880"/>
                    <a:pt x="2231175" y="124460"/>
                  </a:cubicBezTo>
                  <a:lnTo>
                    <a:pt x="2231175" y="2373333"/>
                  </a:lnTo>
                  <a:cubicBezTo>
                    <a:pt x="2231175" y="2441913"/>
                    <a:pt x="2175295" y="2497793"/>
                    <a:pt x="2106715" y="24977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rot="4476">
            <a:off x="-14" y="8145887"/>
            <a:ext cx="18288016" cy="0"/>
          </a:xfrm>
          <a:prstGeom prst="line">
            <a:avLst/>
          </a:prstGeom>
          <a:ln cap="flat" w="47625">
            <a:solidFill>
              <a:srgbClr val="1B1B1B">
                <a:alpha val="15686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289260" y="7869292"/>
            <a:ext cx="567477" cy="56747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402442" y="7982474"/>
            <a:ext cx="341113" cy="341113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686877" y="7921679"/>
            <a:ext cx="567477" cy="56747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800059" y="8034861"/>
            <a:ext cx="341113" cy="341113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259800" y="7885961"/>
            <a:ext cx="567477" cy="567477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372982" y="7999143"/>
            <a:ext cx="341113" cy="341113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7" id="27"/>
          <p:cNvSpPr/>
          <p:nvPr/>
        </p:nvSpPr>
        <p:spPr>
          <a:xfrm rot="0">
            <a:off x="4959550" y="2431723"/>
            <a:ext cx="542525" cy="0"/>
          </a:xfrm>
          <a:prstGeom prst="line">
            <a:avLst/>
          </a:prstGeom>
          <a:ln cap="rnd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0">
            <a:off x="10322396" y="2431723"/>
            <a:ext cx="542525" cy="0"/>
          </a:xfrm>
          <a:prstGeom prst="line">
            <a:avLst/>
          </a:prstGeom>
          <a:ln cap="rnd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0">
            <a:off x="15972654" y="2431723"/>
            <a:ext cx="542525" cy="0"/>
          </a:xfrm>
          <a:prstGeom prst="line">
            <a:avLst/>
          </a:prstGeom>
          <a:ln cap="rnd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731287" y="4315100"/>
            <a:ext cx="3683424" cy="60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Monthly Recurring Revenue (MRR)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15050" y="4315100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Average Session Duration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04276" y="4315100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First Response Time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31287" y="5105400"/>
            <a:ext cx="3683424" cy="603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Average Revenue Per User (ARPU)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15050" y="5105400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Feature Usage Rate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41233" y="3172491"/>
            <a:ext cx="4004644" cy="36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6"/>
              </a:lnSpc>
              <a:spcBef>
                <a:spcPct val="0"/>
              </a:spcBef>
            </a:pPr>
            <a:r>
              <a:rPr lang="en-US" sz="2126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rPr>
              <a:t>Revenue Metrics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15050" y="3199493"/>
            <a:ext cx="4004644" cy="7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6"/>
              </a:lnSpc>
              <a:spcBef>
                <a:spcPct val="0"/>
              </a:spcBef>
            </a:pPr>
            <a:r>
              <a:rPr lang="en-US" sz="2126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rPr>
              <a:t>Engagement and Usage Metrics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04276" y="3172491"/>
            <a:ext cx="4004644" cy="36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6"/>
              </a:lnSpc>
              <a:spcBef>
                <a:spcPct val="0"/>
              </a:spcBef>
            </a:pPr>
            <a:r>
              <a:rPr lang="en-US" sz="2126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rPr>
              <a:t>Operational Efficiency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704276" y="5067345"/>
            <a:ext cx="3683424" cy="29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875" indent="-188937" lvl="1">
              <a:lnSpc>
                <a:spcPts val="2450"/>
              </a:lnSpc>
              <a:buFont typeface="Arial"/>
              <a:buChar char="•"/>
            </a:pPr>
            <a:r>
              <a:rPr lang="en-US" sz="1750">
                <a:solidFill>
                  <a:srgbClr val="1B1B1B"/>
                </a:solidFill>
                <a:latin typeface="Inter"/>
                <a:ea typeface="Inter"/>
                <a:cs typeface="Inter"/>
                <a:sym typeface="Inter"/>
              </a:rPr>
              <a:t>Resolution Time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88973" y="4212452"/>
            <a:ext cx="10710055" cy="194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1"/>
              </a:lnSpc>
            </a:pPr>
            <a:r>
              <a:rPr lang="en-US" sz="13399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271255">
            <a:off x="2546231" y="6068423"/>
            <a:ext cx="3880458" cy="952476"/>
          </a:xfrm>
          <a:custGeom>
            <a:avLst/>
            <a:gdLst/>
            <a:ahLst/>
            <a:cxnLst/>
            <a:rect r="r" b="b" t="t" l="l"/>
            <a:pathLst>
              <a:path h="952476" w="3880458">
                <a:moveTo>
                  <a:pt x="0" y="0"/>
                </a:moveTo>
                <a:lnTo>
                  <a:pt x="3880458" y="0"/>
                </a:lnTo>
                <a:lnTo>
                  <a:pt x="3880458" y="952476"/>
                </a:lnTo>
                <a:lnTo>
                  <a:pt x="0" y="952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72929">
            <a:off x="15869681" y="-268594"/>
            <a:ext cx="3047931" cy="2865055"/>
          </a:xfrm>
          <a:custGeom>
            <a:avLst/>
            <a:gdLst/>
            <a:ahLst/>
            <a:cxnLst/>
            <a:rect r="r" b="b" t="t" l="l"/>
            <a:pathLst>
              <a:path h="2865055" w="3047931">
                <a:moveTo>
                  <a:pt x="0" y="0"/>
                </a:moveTo>
                <a:lnTo>
                  <a:pt x="3047931" y="0"/>
                </a:lnTo>
                <a:lnTo>
                  <a:pt x="3047931" y="2865056"/>
                </a:lnTo>
                <a:lnTo>
                  <a:pt x="0" y="2865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91021">
            <a:off x="15636775" y="7492581"/>
            <a:ext cx="597650" cy="2858325"/>
          </a:xfrm>
          <a:custGeom>
            <a:avLst/>
            <a:gdLst/>
            <a:ahLst/>
            <a:cxnLst/>
            <a:rect r="r" b="b" t="t" l="l"/>
            <a:pathLst>
              <a:path h="2858325" w="597650">
                <a:moveTo>
                  <a:pt x="0" y="0"/>
                </a:moveTo>
                <a:lnTo>
                  <a:pt x="597650" y="0"/>
                </a:lnTo>
                <a:lnTo>
                  <a:pt x="597650" y="2858326"/>
                </a:lnTo>
                <a:lnTo>
                  <a:pt x="0" y="2858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33231" y="-244335"/>
            <a:ext cx="9023773" cy="11042534"/>
            <a:chOff x="0" y="0"/>
            <a:chExt cx="60700010" cy="742795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60555227" cy="74134789"/>
            </a:xfrm>
            <a:custGeom>
              <a:avLst/>
              <a:gdLst/>
              <a:ahLst/>
              <a:cxnLst/>
              <a:rect r="r" b="b" t="t" l="l"/>
              <a:pathLst>
                <a:path h="74134789" w="60555227">
                  <a:moveTo>
                    <a:pt x="0" y="0"/>
                  </a:moveTo>
                  <a:lnTo>
                    <a:pt x="60555227" y="0"/>
                  </a:lnTo>
                  <a:lnTo>
                    <a:pt x="60555227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700010" cy="74279571"/>
            </a:xfrm>
            <a:custGeom>
              <a:avLst/>
              <a:gdLst/>
              <a:ahLst/>
              <a:cxnLst/>
              <a:rect r="r" b="b" t="t" l="l"/>
              <a:pathLst>
                <a:path h="74279571" w="60700010">
                  <a:moveTo>
                    <a:pt x="60555231" y="74134793"/>
                  </a:moveTo>
                  <a:lnTo>
                    <a:pt x="60700010" y="74134793"/>
                  </a:lnTo>
                  <a:lnTo>
                    <a:pt x="60700010" y="74279571"/>
                  </a:lnTo>
                  <a:lnTo>
                    <a:pt x="60555231" y="74279571"/>
                  </a:lnTo>
                  <a:lnTo>
                    <a:pt x="60555231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60555231" y="144780"/>
                  </a:moveTo>
                  <a:lnTo>
                    <a:pt x="60700010" y="144780"/>
                  </a:lnTo>
                  <a:lnTo>
                    <a:pt x="60700010" y="74134793"/>
                  </a:lnTo>
                  <a:lnTo>
                    <a:pt x="60555231" y="74134793"/>
                  </a:lnTo>
                  <a:lnTo>
                    <a:pt x="60555231" y="144780"/>
                  </a:lnTo>
                  <a:close/>
                  <a:moveTo>
                    <a:pt x="144780" y="74134793"/>
                  </a:moveTo>
                  <a:lnTo>
                    <a:pt x="60555231" y="74134793"/>
                  </a:lnTo>
                  <a:lnTo>
                    <a:pt x="60555231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60555231" y="0"/>
                  </a:moveTo>
                  <a:lnTo>
                    <a:pt x="60700010" y="0"/>
                  </a:lnTo>
                  <a:lnTo>
                    <a:pt x="60700010" y="144780"/>
                  </a:lnTo>
                  <a:lnTo>
                    <a:pt x="60555231" y="144780"/>
                  </a:lnTo>
                  <a:lnTo>
                    <a:pt x="6055523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555231" y="0"/>
                  </a:lnTo>
                  <a:lnTo>
                    <a:pt x="6055523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4660150"/>
            <a:ext cx="7663584" cy="4598150"/>
            <a:chOff x="0" y="0"/>
            <a:chExt cx="6350000" cy="381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0" t="-2604" r="0" b="-260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99484">
            <a:off x="1719802" y="1971157"/>
            <a:ext cx="6335897" cy="1543655"/>
          </a:xfrm>
          <a:custGeom>
            <a:avLst/>
            <a:gdLst/>
            <a:ahLst/>
            <a:cxnLst/>
            <a:rect r="r" b="b" t="t" l="l"/>
            <a:pathLst>
              <a:path h="1543655" w="6335897">
                <a:moveTo>
                  <a:pt x="0" y="0"/>
                </a:moveTo>
                <a:lnTo>
                  <a:pt x="6335897" y="0"/>
                </a:lnTo>
                <a:lnTo>
                  <a:pt x="6335897" y="1543655"/>
                </a:lnTo>
                <a:lnTo>
                  <a:pt x="0" y="1543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133522"/>
            <a:ext cx="766358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</a:pPr>
            <a:r>
              <a:rPr lang="en-US" sz="90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Progress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347678" y="2910691"/>
            <a:ext cx="5594880" cy="4732483"/>
            <a:chOff x="0" y="0"/>
            <a:chExt cx="7459840" cy="630997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745984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Members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85583"/>
              <a:ext cx="745984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Introduction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18791"/>
              <a:ext cx="745984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Problem Statement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451999"/>
              <a:ext cx="745984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Target Audience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285208"/>
              <a:ext cx="745984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Company Structure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118416"/>
              <a:ext cx="745984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Detailed Plan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951624"/>
              <a:ext cx="745984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Revenue Plan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784832"/>
              <a:ext cx="745984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KPIs to Measure User Engagement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-1262787">
            <a:off x="16285969" y="571726"/>
            <a:ext cx="7112830" cy="931134"/>
          </a:xfrm>
          <a:custGeom>
            <a:avLst/>
            <a:gdLst/>
            <a:ahLst/>
            <a:cxnLst/>
            <a:rect r="r" b="b" t="t" l="l"/>
            <a:pathLst>
              <a:path h="931134" w="7112830">
                <a:moveTo>
                  <a:pt x="7112830" y="0"/>
                </a:moveTo>
                <a:lnTo>
                  <a:pt x="0" y="0"/>
                </a:lnTo>
                <a:lnTo>
                  <a:pt x="0" y="931134"/>
                </a:lnTo>
                <a:lnTo>
                  <a:pt x="7112830" y="931134"/>
                </a:lnTo>
                <a:lnTo>
                  <a:pt x="71128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144000" y="9105243"/>
            <a:ext cx="1172391" cy="1572719"/>
          </a:xfrm>
          <a:custGeom>
            <a:avLst/>
            <a:gdLst/>
            <a:ahLst/>
            <a:cxnLst/>
            <a:rect r="r" b="b" t="t" l="l"/>
            <a:pathLst>
              <a:path h="1572719" w="1172391">
                <a:moveTo>
                  <a:pt x="0" y="0"/>
                </a:moveTo>
                <a:lnTo>
                  <a:pt x="1172391" y="0"/>
                </a:lnTo>
                <a:lnTo>
                  <a:pt x="1172391" y="1572719"/>
                </a:lnTo>
                <a:lnTo>
                  <a:pt x="0" y="1572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811" y="-154401"/>
            <a:ext cx="18671496" cy="3040964"/>
            <a:chOff x="0" y="0"/>
            <a:chExt cx="4917596" cy="800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7596" cy="800912"/>
            </a:xfrm>
            <a:custGeom>
              <a:avLst/>
              <a:gdLst/>
              <a:ahLst/>
              <a:cxnLst/>
              <a:rect r="r" b="b" t="t" l="l"/>
              <a:pathLst>
                <a:path h="800912" w="4917596">
                  <a:moveTo>
                    <a:pt x="0" y="0"/>
                  </a:moveTo>
                  <a:lnTo>
                    <a:pt x="4917596" y="0"/>
                  </a:lnTo>
                  <a:lnTo>
                    <a:pt x="4917596" y="800912"/>
                  </a:lnTo>
                  <a:lnTo>
                    <a:pt x="0" y="800912"/>
                  </a:lnTo>
                  <a:close/>
                </a:path>
              </a:pathLst>
            </a:custGeom>
            <a:solidFill>
              <a:srgbClr val="A6CD70"/>
            </a:solidFill>
            <a:ln w="28575" cap="sq">
              <a:solidFill>
                <a:srgbClr val="12446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917596" cy="877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19175"/>
            <a:ext cx="1236237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124469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OUR TEAM MEMBERS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765340" y="8045740"/>
            <a:ext cx="5959560" cy="1189826"/>
            <a:chOff x="0" y="0"/>
            <a:chExt cx="7946080" cy="15864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7946080" cy="660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Nguyen Nhat Quan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38168"/>
              <a:ext cx="794608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Finance Department Head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"/>
                  <a:ea typeface="Telegraf"/>
                  <a:cs typeface="Telegraf"/>
                  <a:sym typeface="Telegraf"/>
                </a:rPr>
                <a:t>20127066@student.hcmus.edu.vn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163512" y="5747592"/>
            <a:ext cx="5959560" cy="1193636"/>
            <a:chOff x="0" y="0"/>
            <a:chExt cx="7946080" cy="15915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7946080" cy="660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Nguyen Duy Dang Khoa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43248"/>
              <a:ext cx="794608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CTO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"/>
                  <a:ea typeface="Telegraf"/>
                  <a:cs typeface="Telegraf"/>
                  <a:sym typeface="Telegraf"/>
                </a:rPr>
                <a:t>nddkhoa21@clc.fitus.edu.vn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163512" y="8045740"/>
            <a:ext cx="5959560" cy="1189826"/>
            <a:chOff x="0" y="0"/>
            <a:chExt cx="7946080" cy="158643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7946080" cy="660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Tu Phuoc Toan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38168"/>
              <a:ext cx="794608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Marketing Department Head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"/>
                  <a:ea typeface="Telegraf"/>
                  <a:cs typeface="Telegraf"/>
                  <a:sym typeface="Telegraf"/>
                </a:rPr>
                <a:t>tptoan21@clc.fitus.edu.vn</a:t>
              </a: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48124" y="5477529"/>
            <a:ext cx="1733762" cy="1733762"/>
            <a:chOff x="0" y="0"/>
            <a:chExt cx="8909050" cy="89090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2F1ED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223" t="-16105" r="223" b="-16105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24469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144000" y="5477529"/>
            <a:ext cx="1733762" cy="1733762"/>
            <a:chOff x="0" y="0"/>
            <a:chExt cx="8909050" cy="89090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2F1ED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24469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748124" y="7678016"/>
            <a:ext cx="1733762" cy="1733762"/>
            <a:chOff x="0" y="0"/>
            <a:chExt cx="8909050" cy="89090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2F1ED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223" t="-17072" r="223" b="-17072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24469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9144000" y="7678016"/>
            <a:ext cx="1733762" cy="1733762"/>
            <a:chOff x="0" y="0"/>
            <a:chExt cx="8909050" cy="89090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2F1ED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223" t="-22594" r="223" b="-22594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24469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4470389" y="1221053"/>
            <a:ext cx="2979780" cy="719941"/>
            <a:chOff x="0" y="0"/>
            <a:chExt cx="1534439" cy="37073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34439" cy="370734"/>
            </a:xfrm>
            <a:custGeom>
              <a:avLst/>
              <a:gdLst/>
              <a:ahLst/>
              <a:cxnLst/>
              <a:rect r="r" b="b" t="t" l="l"/>
              <a:pathLst>
                <a:path h="370734" w="1534439">
                  <a:moveTo>
                    <a:pt x="1331239" y="0"/>
                  </a:moveTo>
                  <a:cubicBezTo>
                    <a:pt x="1443463" y="0"/>
                    <a:pt x="1534439" y="82992"/>
                    <a:pt x="1534439" y="185367"/>
                  </a:cubicBezTo>
                  <a:cubicBezTo>
                    <a:pt x="1534439" y="287742"/>
                    <a:pt x="1443463" y="370734"/>
                    <a:pt x="1331239" y="370734"/>
                  </a:cubicBezTo>
                  <a:lnTo>
                    <a:pt x="203200" y="370734"/>
                  </a:lnTo>
                  <a:cubicBezTo>
                    <a:pt x="90976" y="370734"/>
                    <a:pt x="0" y="287742"/>
                    <a:pt x="0" y="185367"/>
                  </a:cubicBezTo>
                  <a:cubicBezTo>
                    <a:pt x="0" y="829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D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534439" cy="41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sz="1600" u="sng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GROUP 09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true" flipV="false" rot="653615">
            <a:off x="12448021" y="2018414"/>
            <a:ext cx="2678873" cy="2678873"/>
          </a:xfrm>
          <a:custGeom>
            <a:avLst/>
            <a:gdLst/>
            <a:ahLst/>
            <a:cxnLst/>
            <a:rect r="r" b="b" t="t" l="l"/>
            <a:pathLst>
              <a:path h="2678873" w="2678873">
                <a:moveTo>
                  <a:pt x="2678873" y="0"/>
                </a:moveTo>
                <a:lnTo>
                  <a:pt x="0" y="0"/>
                </a:lnTo>
                <a:lnTo>
                  <a:pt x="0" y="2678873"/>
                </a:lnTo>
                <a:lnTo>
                  <a:pt x="2678873" y="2678873"/>
                </a:lnTo>
                <a:lnTo>
                  <a:pt x="26788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656480">
            <a:off x="14867526" y="3459965"/>
            <a:ext cx="1231994" cy="1628838"/>
          </a:xfrm>
          <a:custGeom>
            <a:avLst/>
            <a:gdLst/>
            <a:ahLst/>
            <a:cxnLst/>
            <a:rect r="r" b="b" t="t" l="l"/>
            <a:pathLst>
              <a:path h="1628838" w="1231994">
                <a:moveTo>
                  <a:pt x="0" y="0"/>
                </a:moveTo>
                <a:lnTo>
                  <a:pt x="1231994" y="0"/>
                </a:lnTo>
                <a:lnTo>
                  <a:pt x="1231994" y="1628838"/>
                </a:lnTo>
                <a:lnTo>
                  <a:pt x="0" y="1628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2833163" y="5747592"/>
            <a:ext cx="5959560" cy="1193636"/>
            <a:chOff x="0" y="0"/>
            <a:chExt cx="7946080" cy="1591514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95250"/>
              <a:ext cx="7946080" cy="660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Ly Nhat Hao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643248"/>
              <a:ext cx="794608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CEO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"/>
                  <a:ea typeface="Telegraf"/>
                  <a:cs typeface="Telegraf"/>
                  <a:sym typeface="Telegraf"/>
                </a:rPr>
                <a:t>lnhao21@clc.fitus.edu.vn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28700" y="3610527"/>
            <a:ext cx="5594884" cy="1143037"/>
            <a:chOff x="0" y="0"/>
            <a:chExt cx="7459845" cy="152404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6811" y="-154401"/>
            <a:ext cx="18671496" cy="3040964"/>
            <a:chOff x="0" y="0"/>
            <a:chExt cx="4917596" cy="800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7596" cy="800912"/>
            </a:xfrm>
            <a:custGeom>
              <a:avLst/>
              <a:gdLst/>
              <a:ahLst/>
              <a:cxnLst/>
              <a:rect r="r" b="b" t="t" l="l"/>
              <a:pathLst>
                <a:path h="800912" w="4917596">
                  <a:moveTo>
                    <a:pt x="0" y="0"/>
                  </a:moveTo>
                  <a:lnTo>
                    <a:pt x="4917596" y="0"/>
                  </a:lnTo>
                  <a:lnTo>
                    <a:pt x="4917596" y="800912"/>
                  </a:lnTo>
                  <a:lnTo>
                    <a:pt x="0" y="800912"/>
                  </a:lnTo>
                  <a:close/>
                </a:path>
              </a:pathLst>
            </a:custGeom>
            <a:solidFill>
              <a:srgbClr val="A6CD70"/>
            </a:solidFill>
            <a:ln w="28575" cap="sq">
              <a:solidFill>
                <a:srgbClr val="12446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917596" cy="877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19175"/>
            <a:ext cx="1236237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124469"/>
                </a:solidFill>
                <a:latin typeface="Gliker Expanded"/>
                <a:ea typeface="Gliker Expanded"/>
                <a:cs typeface="Gliker Expanded"/>
                <a:sym typeface="Gliker Expanded"/>
              </a:rPr>
              <a:t>OUR TEAM MEMBERS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371914" y="5747592"/>
            <a:ext cx="5959560" cy="1193636"/>
            <a:chOff x="0" y="0"/>
            <a:chExt cx="7946080" cy="15915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7946080" cy="660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Phan Tri Tai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43248"/>
              <a:ext cx="794608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Software Engineering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"/>
                  <a:ea typeface="Telegraf"/>
                  <a:cs typeface="Telegraf"/>
                  <a:sym typeface="Telegraf"/>
                </a:rPr>
                <a:t>pttai20@clc.fitus.edu.vn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31101" y="7892262"/>
            <a:ext cx="5959560" cy="1189826"/>
            <a:chOff x="0" y="0"/>
            <a:chExt cx="7946080" cy="15864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7946080" cy="660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Tran Minh Khoa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38168"/>
              <a:ext cx="794608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Hr Department Head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"/>
                  <a:ea typeface="Telegraf"/>
                  <a:cs typeface="Telegraf"/>
                  <a:sym typeface="Telegraf"/>
                </a:rPr>
                <a:t>tmkhoa21@clc.fitus.edu.vn 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56526" y="5477529"/>
            <a:ext cx="1733762" cy="1733762"/>
            <a:chOff x="0" y="0"/>
            <a:chExt cx="8909050" cy="8909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2F1E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223" t="-14009" r="223" b="-1400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2446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352402" y="5477529"/>
            <a:ext cx="1733762" cy="1733762"/>
            <a:chOff x="0" y="0"/>
            <a:chExt cx="8909050" cy="89090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2F1ED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223" t="-5331" r="223" b="-99127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24469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011589" y="7524538"/>
            <a:ext cx="1733762" cy="1733762"/>
            <a:chOff x="0" y="0"/>
            <a:chExt cx="8909050" cy="8909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2F1ED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4"/>
              <a:stretch>
                <a:fillRect l="223" t="-22570" r="223" b="-2257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12446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470389" y="1221053"/>
            <a:ext cx="2979780" cy="719941"/>
            <a:chOff x="0" y="0"/>
            <a:chExt cx="1534439" cy="3707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34439" cy="370734"/>
            </a:xfrm>
            <a:custGeom>
              <a:avLst/>
              <a:gdLst/>
              <a:ahLst/>
              <a:cxnLst/>
              <a:rect r="r" b="b" t="t" l="l"/>
              <a:pathLst>
                <a:path h="370734" w="1534439">
                  <a:moveTo>
                    <a:pt x="1331239" y="0"/>
                  </a:moveTo>
                  <a:cubicBezTo>
                    <a:pt x="1443463" y="0"/>
                    <a:pt x="1534439" y="82992"/>
                    <a:pt x="1534439" y="185367"/>
                  </a:cubicBezTo>
                  <a:cubicBezTo>
                    <a:pt x="1534439" y="287742"/>
                    <a:pt x="1443463" y="370734"/>
                    <a:pt x="1331239" y="370734"/>
                  </a:cubicBezTo>
                  <a:lnTo>
                    <a:pt x="203200" y="370734"/>
                  </a:lnTo>
                  <a:cubicBezTo>
                    <a:pt x="90976" y="370734"/>
                    <a:pt x="0" y="287742"/>
                    <a:pt x="0" y="185367"/>
                  </a:cubicBezTo>
                  <a:cubicBezTo>
                    <a:pt x="0" y="829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D55D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534439" cy="41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sz="1600" u="sng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GROUP 09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653615">
            <a:off x="12448021" y="2018414"/>
            <a:ext cx="2678873" cy="2678873"/>
          </a:xfrm>
          <a:custGeom>
            <a:avLst/>
            <a:gdLst/>
            <a:ahLst/>
            <a:cxnLst/>
            <a:rect r="r" b="b" t="t" l="l"/>
            <a:pathLst>
              <a:path h="2678873" w="2678873">
                <a:moveTo>
                  <a:pt x="2678873" y="0"/>
                </a:moveTo>
                <a:lnTo>
                  <a:pt x="0" y="0"/>
                </a:lnTo>
                <a:lnTo>
                  <a:pt x="0" y="2678873"/>
                </a:lnTo>
                <a:lnTo>
                  <a:pt x="2678873" y="2678873"/>
                </a:lnTo>
                <a:lnTo>
                  <a:pt x="267887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656480">
            <a:off x="14867526" y="3459965"/>
            <a:ext cx="1231994" cy="1628838"/>
          </a:xfrm>
          <a:custGeom>
            <a:avLst/>
            <a:gdLst/>
            <a:ahLst/>
            <a:cxnLst/>
            <a:rect r="r" b="b" t="t" l="l"/>
            <a:pathLst>
              <a:path h="1628838" w="1231994">
                <a:moveTo>
                  <a:pt x="0" y="0"/>
                </a:moveTo>
                <a:lnTo>
                  <a:pt x="1231994" y="0"/>
                </a:lnTo>
                <a:lnTo>
                  <a:pt x="1231994" y="1628838"/>
                </a:lnTo>
                <a:lnTo>
                  <a:pt x="0" y="1628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3041565" y="5747592"/>
            <a:ext cx="5959560" cy="1193636"/>
            <a:chOff x="0" y="0"/>
            <a:chExt cx="7946080" cy="159151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95250"/>
              <a:ext cx="7946080" cy="660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124469"/>
                  </a:solidFill>
                  <a:latin typeface="Telegraf Ultra-Bold"/>
                  <a:ea typeface="Telegraf Ultra-Bold"/>
                  <a:cs typeface="Telegraf Ultra-Bold"/>
                  <a:sym typeface="Telegraf Ultra-Bold"/>
                </a:rPr>
                <a:t>Phan Phuoc Hai Nam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643248"/>
              <a:ext cx="7946080" cy="94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Data Engineer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124469"/>
                  </a:solidFill>
                  <a:latin typeface="Telegraf"/>
                  <a:ea typeface="Telegraf"/>
                  <a:cs typeface="Telegraf"/>
                  <a:sym typeface="Telegraf"/>
                </a:rPr>
                <a:t>pphnam21@clc.fitus.edu.vn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3610527"/>
            <a:ext cx="5594884" cy="1143037"/>
            <a:chOff x="0" y="0"/>
            <a:chExt cx="7459845" cy="152404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C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030158"/>
            <a:ext cx="18288000" cy="2256842"/>
            <a:chOff x="0" y="0"/>
            <a:chExt cx="24384000" cy="300912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0744" r="0" b="40744"/>
            <a:stretch>
              <a:fillRect/>
            </a:stretch>
          </p:blipFill>
          <p:spPr>
            <a:xfrm flipH="false" flipV="false">
              <a:off x="0" y="0"/>
              <a:ext cx="24384000" cy="300912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589959">
            <a:off x="2617728" y="4017723"/>
            <a:ext cx="453097" cy="3611641"/>
          </a:xfrm>
          <a:custGeom>
            <a:avLst/>
            <a:gdLst/>
            <a:ahLst/>
            <a:cxnLst/>
            <a:rect r="r" b="b" t="t" l="l"/>
            <a:pathLst>
              <a:path h="3611641" w="453097">
                <a:moveTo>
                  <a:pt x="0" y="0"/>
                </a:moveTo>
                <a:lnTo>
                  <a:pt x="453097" y="0"/>
                </a:lnTo>
                <a:lnTo>
                  <a:pt x="453097" y="3611641"/>
                </a:lnTo>
                <a:lnTo>
                  <a:pt x="0" y="3611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897408"/>
            <a:ext cx="722573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42950" y="3546888"/>
            <a:ext cx="576684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A medical consultation model dedicated to providing high-quality healthcare services to everyone, regardless of location, at an affordable cost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10727" y="-2115057"/>
            <a:ext cx="3400271" cy="4758649"/>
          </a:xfrm>
          <a:custGeom>
            <a:avLst/>
            <a:gdLst/>
            <a:ahLst/>
            <a:cxnLst/>
            <a:rect r="r" b="b" t="t" l="l"/>
            <a:pathLst>
              <a:path h="4758649" w="3400271">
                <a:moveTo>
                  <a:pt x="0" y="0"/>
                </a:moveTo>
                <a:lnTo>
                  <a:pt x="3400271" y="0"/>
                </a:lnTo>
                <a:lnTo>
                  <a:pt x="3400271" y="4758648"/>
                </a:lnTo>
                <a:lnTo>
                  <a:pt x="0" y="4758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525609"/>
            <a:ext cx="17893774" cy="0"/>
          </a:xfrm>
          <a:prstGeom prst="line">
            <a:avLst/>
          </a:prstGeom>
          <a:ln cap="rnd" w="9525">
            <a:solidFill>
              <a:srgbClr val="2E2E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4560309"/>
            <a:ext cx="336492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E2E2E"/>
                </a:solidFill>
                <a:latin typeface="Cabin Medium"/>
                <a:ea typeface="Cabin Medium"/>
                <a:cs typeface="Cabin Medium"/>
                <a:sym typeface="Cabin Medium"/>
              </a:rPr>
              <a:t>Demand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152710"/>
            <a:ext cx="336463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The demand for healthcare and medical consultations is increasingly prioritized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17258" y="4560309"/>
            <a:ext cx="336492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E2E2E"/>
                </a:solidFill>
                <a:latin typeface="Cabin Medium"/>
                <a:ea typeface="Cabin Medium"/>
                <a:cs typeface="Cabin Medium"/>
                <a:sym typeface="Cabin Medium"/>
              </a:rPr>
              <a:t>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17258" y="6152710"/>
            <a:ext cx="3364925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The overcrowding of traditional hospitals and medical facilities has made it more challenging to meet these needs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94375" y="4560309"/>
            <a:ext cx="400396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E2E2E"/>
                </a:solidFill>
                <a:latin typeface="Cabin Medium"/>
                <a:ea typeface="Cabin Medium"/>
                <a:cs typeface="Cabin Medium"/>
                <a:sym typeface="Cabin Medium"/>
              </a:rPr>
              <a:t>Services and Commitment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94375" y="6152710"/>
            <a:ext cx="3364925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Integrating digital health tools and AI-driven diagnostic support, HomeMedi offers personalized healthcare services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05817" y="4560309"/>
            <a:ext cx="336492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E2E2E"/>
                </a:solidFill>
                <a:latin typeface="Cabin Medium"/>
                <a:ea typeface="Cabin Medium"/>
                <a:cs typeface="Cabin Medium"/>
                <a:sym typeface="Cabin Medium"/>
              </a:rPr>
              <a:t>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05817" y="6152710"/>
            <a:ext cx="336492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Online medical consultation model aims to provide high-quality healthcare services to everyone,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5212832"/>
            <a:ext cx="473421" cy="635078"/>
          </a:xfrm>
          <a:custGeom>
            <a:avLst/>
            <a:gdLst/>
            <a:ahLst/>
            <a:cxnLst/>
            <a:rect r="r" b="b" t="t" l="l"/>
            <a:pathLst>
              <a:path h="635078" w="473421">
                <a:moveTo>
                  <a:pt x="0" y="0"/>
                </a:moveTo>
                <a:lnTo>
                  <a:pt x="473421" y="0"/>
                </a:lnTo>
                <a:lnTo>
                  <a:pt x="473421" y="635078"/>
                </a:lnTo>
                <a:lnTo>
                  <a:pt x="0" y="63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17258" y="5212832"/>
            <a:ext cx="473421" cy="635078"/>
          </a:xfrm>
          <a:custGeom>
            <a:avLst/>
            <a:gdLst/>
            <a:ahLst/>
            <a:cxnLst/>
            <a:rect r="r" b="b" t="t" l="l"/>
            <a:pathLst>
              <a:path h="635078" w="473421">
                <a:moveTo>
                  <a:pt x="0" y="0"/>
                </a:moveTo>
                <a:lnTo>
                  <a:pt x="473422" y="0"/>
                </a:lnTo>
                <a:lnTo>
                  <a:pt x="473422" y="635078"/>
                </a:lnTo>
                <a:lnTo>
                  <a:pt x="0" y="63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5817" y="5212832"/>
            <a:ext cx="473421" cy="635078"/>
          </a:xfrm>
          <a:custGeom>
            <a:avLst/>
            <a:gdLst/>
            <a:ahLst/>
            <a:cxnLst/>
            <a:rect r="r" b="b" t="t" l="l"/>
            <a:pathLst>
              <a:path h="635078" w="473421">
                <a:moveTo>
                  <a:pt x="0" y="0"/>
                </a:moveTo>
                <a:lnTo>
                  <a:pt x="473421" y="0"/>
                </a:lnTo>
                <a:lnTo>
                  <a:pt x="473421" y="635078"/>
                </a:lnTo>
                <a:lnTo>
                  <a:pt x="0" y="63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94375" y="5212832"/>
            <a:ext cx="473421" cy="635078"/>
          </a:xfrm>
          <a:custGeom>
            <a:avLst/>
            <a:gdLst/>
            <a:ahLst/>
            <a:cxnLst/>
            <a:rect r="r" b="b" t="t" l="l"/>
            <a:pathLst>
              <a:path h="635078" w="473421">
                <a:moveTo>
                  <a:pt x="0" y="0"/>
                </a:moveTo>
                <a:lnTo>
                  <a:pt x="473422" y="0"/>
                </a:lnTo>
                <a:lnTo>
                  <a:pt x="473422" y="635078"/>
                </a:lnTo>
                <a:lnTo>
                  <a:pt x="0" y="635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8599" y="1504694"/>
            <a:ext cx="1003967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sz="90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Problem Statement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288279" y="877502"/>
            <a:ext cx="8261138" cy="1922592"/>
          </a:xfrm>
          <a:custGeom>
            <a:avLst/>
            <a:gdLst/>
            <a:ahLst/>
            <a:cxnLst/>
            <a:rect r="r" b="b" t="t" l="l"/>
            <a:pathLst>
              <a:path h="1922592" w="8261138">
                <a:moveTo>
                  <a:pt x="0" y="0"/>
                </a:moveTo>
                <a:lnTo>
                  <a:pt x="8261138" y="0"/>
                </a:lnTo>
                <a:lnTo>
                  <a:pt x="8261138" y="1922592"/>
                </a:lnTo>
                <a:lnTo>
                  <a:pt x="0" y="1922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3930" y="-377767"/>
            <a:ext cx="8085151" cy="11042534"/>
            <a:chOff x="0" y="0"/>
            <a:chExt cx="54386208" cy="742795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54241430" cy="74134789"/>
            </a:xfrm>
            <a:custGeom>
              <a:avLst/>
              <a:gdLst/>
              <a:ahLst/>
              <a:cxnLst/>
              <a:rect r="r" b="b" t="t" l="l"/>
              <a:pathLst>
                <a:path h="74134789" w="54241430">
                  <a:moveTo>
                    <a:pt x="0" y="0"/>
                  </a:moveTo>
                  <a:lnTo>
                    <a:pt x="54241430" y="0"/>
                  </a:lnTo>
                  <a:lnTo>
                    <a:pt x="54241430" y="74134789"/>
                  </a:lnTo>
                  <a:lnTo>
                    <a:pt x="0" y="74134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2E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386206" cy="74279571"/>
            </a:xfrm>
            <a:custGeom>
              <a:avLst/>
              <a:gdLst/>
              <a:ahLst/>
              <a:cxnLst/>
              <a:rect r="r" b="b" t="t" l="l"/>
              <a:pathLst>
                <a:path h="74279571" w="54386206">
                  <a:moveTo>
                    <a:pt x="54241427" y="74134793"/>
                  </a:moveTo>
                  <a:lnTo>
                    <a:pt x="54386206" y="74134793"/>
                  </a:lnTo>
                  <a:lnTo>
                    <a:pt x="54386206" y="74279571"/>
                  </a:lnTo>
                  <a:lnTo>
                    <a:pt x="54241427" y="74279571"/>
                  </a:lnTo>
                  <a:lnTo>
                    <a:pt x="54241427" y="741347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4134793"/>
                  </a:lnTo>
                  <a:lnTo>
                    <a:pt x="0" y="74134793"/>
                  </a:lnTo>
                  <a:lnTo>
                    <a:pt x="0" y="144780"/>
                  </a:lnTo>
                  <a:close/>
                  <a:moveTo>
                    <a:pt x="0" y="74134793"/>
                  </a:moveTo>
                  <a:lnTo>
                    <a:pt x="144780" y="74134793"/>
                  </a:lnTo>
                  <a:lnTo>
                    <a:pt x="144780" y="74279571"/>
                  </a:lnTo>
                  <a:lnTo>
                    <a:pt x="0" y="74279571"/>
                  </a:lnTo>
                  <a:lnTo>
                    <a:pt x="0" y="74134793"/>
                  </a:lnTo>
                  <a:close/>
                  <a:moveTo>
                    <a:pt x="54241427" y="144780"/>
                  </a:moveTo>
                  <a:lnTo>
                    <a:pt x="54386206" y="144780"/>
                  </a:lnTo>
                  <a:lnTo>
                    <a:pt x="54386206" y="74134793"/>
                  </a:lnTo>
                  <a:lnTo>
                    <a:pt x="54241427" y="74134793"/>
                  </a:lnTo>
                  <a:lnTo>
                    <a:pt x="54241427" y="144780"/>
                  </a:lnTo>
                  <a:close/>
                  <a:moveTo>
                    <a:pt x="144780" y="74134793"/>
                  </a:moveTo>
                  <a:lnTo>
                    <a:pt x="54241427" y="74134793"/>
                  </a:lnTo>
                  <a:lnTo>
                    <a:pt x="54241427" y="74279571"/>
                  </a:lnTo>
                  <a:lnTo>
                    <a:pt x="144780" y="74279571"/>
                  </a:lnTo>
                  <a:lnTo>
                    <a:pt x="144780" y="74134793"/>
                  </a:lnTo>
                  <a:close/>
                  <a:moveTo>
                    <a:pt x="54241427" y="0"/>
                  </a:moveTo>
                  <a:lnTo>
                    <a:pt x="54386206" y="0"/>
                  </a:lnTo>
                  <a:lnTo>
                    <a:pt x="54386206" y="144780"/>
                  </a:lnTo>
                  <a:lnTo>
                    <a:pt x="54241427" y="144780"/>
                  </a:lnTo>
                  <a:lnTo>
                    <a:pt x="5424142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4241427" y="0"/>
                  </a:lnTo>
                  <a:lnTo>
                    <a:pt x="5424142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A6CD7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45954" y="3492065"/>
            <a:ext cx="4749313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Target Audience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363861" y="1917856"/>
            <a:ext cx="7007825" cy="1296322"/>
            <a:chOff x="0" y="0"/>
            <a:chExt cx="9343767" cy="17284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"/>
              <a:ext cx="9343767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E2E2E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Vietnamese Citizens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54329"/>
              <a:ext cx="9343767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 is designed for everyone, provided they are Vietnamese citizens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63861" y="4495339"/>
            <a:ext cx="7007825" cy="1296322"/>
            <a:chOff x="0" y="0"/>
            <a:chExt cx="9343767" cy="17284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1"/>
              <a:ext cx="9343767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E2E2E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Individuals with Internet-Enabled Mobile Devices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54329"/>
              <a:ext cx="9343767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Users must have a mobile device capable of connecting to the Internet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63861" y="6877559"/>
            <a:ext cx="7007825" cy="1686847"/>
            <a:chOff x="0" y="0"/>
            <a:chExt cx="9343767" cy="224913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1"/>
              <a:ext cx="9343767" cy="104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E2E2E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People Needing Healthcare Services or Remote Medical Consultations: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75029"/>
              <a:ext cx="9343767" cy="95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Those who have a need for healthcare services or remote medical consultations.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362832" y="1738190"/>
            <a:ext cx="1562335" cy="1655654"/>
          </a:xfrm>
          <a:custGeom>
            <a:avLst/>
            <a:gdLst/>
            <a:ahLst/>
            <a:cxnLst/>
            <a:rect r="r" b="b" t="t" l="l"/>
            <a:pathLst>
              <a:path h="1655654" w="1562335">
                <a:moveTo>
                  <a:pt x="0" y="0"/>
                </a:moveTo>
                <a:lnTo>
                  <a:pt x="1562336" y="0"/>
                </a:lnTo>
                <a:lnTo>
                  <a:pt x="1562336" y="1655654"/>
                </a:lnTo>
                <a:lnTo>
                  <a:pt x="0" y="165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62832" y="4315673"/>
            <a:ext cx="1562335" cy="1655654"/>
          </a:xfrm>
          <a:custGeom>
            <a:avLst/>
            <a:gdLst/>
            <a:ahLst/>
            <a:cxnLst/>
            <a:rect r="r" b="b" t="t" l="l"/>
            <a:pathLst>
              <a:path h="1655654" w="1562335">
                <a:moveTo>
                  <a:pt x="0" y="0"/>
                </a:moveTo>
                <a:lnTo>
                  <a:pt x="1562336" y="0"/>
                </a:lnTo>
                <a:lnTo>
                  <a:pt x="1562336" y="1655654"/>
                </a:lnTo>
                <a:lnTo>
                  <a:pt x="0" y="165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362832" y="6893156"/>
            <a:ext cx="1562335" cy="1655654"/>
          </a:xfrm>
          <a:custGeom>
            <a:avLst/>
            <a:gdLst/>
            <a:ahLst/>
            <a:cxnLst/>
            <a:rect r="r" b="b" t="t" l="l"/>
            <a:pathLst>
              <a:path h="1655654" w="1562335">
                <a:moveTo>
                  <a:pt x="0" y="0"/>
                </a:moveTo>
                <a:lnTo>
                  <a:pt x="1562336" y="0"/>
                </a:lnTo>
                <a:lnTo>
                  <a:pt x="1562336" y="1655654"/>
                </a:lnTo>
                <a:lnTo>
                  <a:pt x="0" y="165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47868" y="2177300"/>
            <a:ext cx="592263" cy="777434"/>
          </a:xfrm>
          <a:custGeom>
            <a:avLst/>
            <a:gdLst/>
            <a:ahLst/>
            <a:cxnLst/>
            <a:rect r="r" b="b" t="t" l="l"/>
            <a:pathLst>
              <a:path h="777434" w="592263">
                <a:moveTo>
                  <a:pt x="0" y="0"/>
                </a:moveTo>
                <a:lnTo>
                  <a:pt x="592264" y="0"/>
                </a:lnTo>
                <a:lnTo>
                  <a:pt x="592264" y="777434"/>
                </a:lnTo>
                <a:lnTo>
                  <a:pt x="0" y="77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01711" y="7364377"/>
            <a:ext cx="535557" cy="713211"/>
          </a:xfrm>
          <a:custGeom>
            <a:avLst/>
            <a:gdLst/>
            <a:ahLst/>
            <a:cxnLst/>
            <a:rect r="r" b="b" t="t" l="l"/>
            <a:pathLst>
              <a:path h="713211" w="535557">
                <a:moveTo>
                  <a:pt x="0" y="0"/>
                </a:moveTo>
                <a:lnTo>
                  <a:pt x="535557" y="0"/>
                </a:lnTo>
                <a:lnTo>
                  <a:pt x="535557" y="713211"/>
                </a:lnTo>
                <a:lnTo>
                  <a:pt x="0" y="71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847868" y="4830066"/>
            <a:ext cx="643242" cy="626869"/>
          </a:xfrm>
          <a:custGeom>
            <a:avLst/>
            <a:gdLst/>
            <a:ahLst/>
            <a:cxnLst/>
            <a:rect r="r" b="b" t="t" l="l"/>
            <a:pathLst>
              <a:path h="626869" w="643242">
                <a:moveTo>
                  <a:pt x="0" y="0"/>
                </a:moveTo>
                <a:lnTo>
                  <a:pt x="643243" y="0"/>
                </a:lnTo>
                <a:lnTo>
                  <a:pt x="643243" y="626868"/>
                </a:lnTo>
                <a:lnTo>
                  <a:pt x="0" y="626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06799" y="5558142"/>
            <a:ext cx="5227623" cy="684343"/>
          </a:xfrm>
          <a:custGeom>
            <a:avLst/>
            <a:gdLst/>
            <a:ahLst/>
            <a:cxnLst/>
            <a:rect r="r" b="b" t="t" l="l"/>
            <a:pathLst>
              <a:path h="684343" w="5227623">
                <a:moveTo>
                  <a:pt x="0" y="0"/>
                </a:moveTo>
                <a:lnTo>
                  <a:pt x="5227623" y="0"/>
                </a:lnTo>
                <a:lnTo>
                  <a:pt x="5227623" y="684343"/>
                </a:lnTo>
                <a:lnTo>
                  <a:pt x="0" y="6843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70558" y="8093266"/>
            <a:ext cx="19629115" cy="0"/>
          </a:xfrm>
          <a:prstGeom prst="line">
            <a:avLst/>
          </a:prstGeom>
          <a:ln cap="flat" w="19050">
            <a:solidFill>
              <a:srgbClr val="A6CD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112316"/>
            <a:ext cx="18288000" cy="217468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-8952039">
            <a:off x="8150637" y="-1554803"/>
            <a:ext cx="3668381" cy="3448278"/>
          </a:xfrm>
          <a:custGeom>
            <a:avLst/>
            <a:gdLst/>
            <a:ahLst/>
            <a:cxnLst/>
            <a:rect r="r" b="b" t="t" l="l"/>
            <a:pathLst>
              <a:path h="3448278" w="3668381">
                <a:moveTo>
                  <a:pt x="0" y="0"/>
                </a:moveTo>
                <a:lnTo>
                  <a:pt x="3668380" y="0"/>
                </a:lnTo>
                <a:lnTo>
                  <a:pt x="3668380" y="3448278"/>
                </a:lnTo>
                <a:lnTo>
                  <a:pt x="0" y="3448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98580" y="1028700"/>
            <a:ext cx="5760720" cy="8229600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209" t="0" r="-5720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91021">
            <a:off x="3370014" y="4814866"/>
            <a:ext cx="597650" cy="2858325"/>
          </a:xfrm>
          <a:custGeom>
            <a:avLst/>
            <a:gdLst/>
            <a:ahLst/>
            <a:cxnLst/>
            <a:rect r="r" b="b" t="t" l="l"/>
            <a:pathLst>
              <a:path h="2858325" w="597650">
                <a:moveTo>
                  <a:pt x="0" y="0"/>
                </a:moveTo>
                <a:lnTo>
                  <a:pt x="597650" y="0"/>
                </a:lnTo>
                <a:lnTo>
                  <a:pt x="597650" y="2858325"/>
                </a:lnTo>
                <a:lnTo>
                  <a:pt x="0" y="2858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142053"/>
            <a:ext cx="7530267" cy="310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00"/>
              </a:lnSpc>
            </a:pPr>
            <a:r>
              <a:rPr lang="en-US" sz="11000">
                <a:solidFill>
                  <a:srgbClr val="2E2E2E"/>
                </a:solidFill>
                <a:latin typeface="Cabin Bold"/>
                <a:ea typeface="Cabin Bold"/>
                <a:cs typeface="Cabin Bold"/>
                <a:sym typeface="Cabin Bold"/>
              </a:rPr>
              <a:t>Company Structure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8918123"/>
            <a:ext cx="808585" cy="563070"/>
          </a:xfrm>
          <a:custGeom>
            <a:avLst/>
            <a:gdLst/>
            <a:ahLst/>
            <a:cxnLst/>
            <a:rect r="r" b="b" t="t" l="l"/>
            <a:pathLst>
              <a:path h="563070" w="808585">
                <a:moveTo>
                  <a:pt x="0" y="0"/>
                </a:moveTo>
                <a:lnTo>
                  <a:pt x="808585" y="0"/>
                </a:lnTo>
                <a:lnTo>
                  <a:pt x="808585" y="563070"/>
                </a:lnTo>
                <a:lnTo>
                  <a:pt x="0" y="563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6C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72929">
            <a:off x="15869681" y="-268594"/>
            <a:ext cx="3047931" cy="2865055"/>
          </a:xfrm>
          <a:custGeom>
            <a:avLst/>
            <a:gdLst/>
            <a:ahLst/>
            <a:cxnLst/>
            <a:rect r="r" b="b" t="t" l="l"/>
            <a:pathLst>
              <a:path h="2865055" w="3047931">
                <a:moveTo>
                  <a:pt x="0" y="0"/>
                </a:moveTo>
                <a:lnTo>
                  <a:pt x="3047931" y="0"/>
                </a:lnTo>
                <a:lnTo>
                  <a:pt x="3047931" y="2865056"/>
                </a:lnTo>
                <a:lnTo>
                  <a:pt x="0" y="286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4926">
            <a:off x="730942" y="5939610"/>
            <a:ext cx="4223507" cy="1036679"/>
          </a:xfrm>
          <a:custGeom>
            <a:avLst/>
            <a:gdLst/>
            <a:ahLst/>
            <a:cxnLst/>
            <a:rect r="r" b="b" t="t" l="l"/>
            <a:pathLst>
              <a:path h="1036679" w="4223507">
                <a:moveTo>
                  <a:pt x="0" y="0"/>
                </a:moveTo>
                <a:lnTo>
                  <a:pt x="4223507" y="0"/>
                </a:lnTo>
                <a:lnTo>
                  <a:pt x="4223507" y="1036680"/>
                </a:lnTo>
                <a:lnTo>
                  <a:pt x="0" y="1036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17698">
            <a:off x="7047451" y="7581541"/>
            <a:ext cx="852480" cy="2190954"/>
          </a:xfrm>
          <a:custGeom>
            <a:avLst/>
            <a:gdLst/>
            <a:ahLst/>
            <a:cxnLst/>
            <a:rect r="r" b="b" t="t" l="l"/>
            <a:pathLst>
              <a:path h="2190954" w="852480">
                <a:moveTo>
                  <a:pt x="0" y="0"/>
                </a:moveTo>
                <a:lnTo>
                  <a:pt x="852481" y="0"/>
                </a:lnTo>
                <a:lnTo>
                  <a:pt x="852481" y="2190955"/>
                </a:lnTo>
                <a:lnTo>
                  <a:pt x="0" y="2190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367347"/>
            <a:ext cx="8335118" cy="5552307"/>
          </a:xfrm>
          <a:custGeom>
            <a:avLst/>
            <a:gdLst/>
            <a:ahLst/>
            <a:cxnLst/>
            <a:rect r="r" b="b" t="t" l="l"/>
            <a:pathLst>
              <a:path h="5552307" w="8335118">
                <a:moveTo>
                  <a:pt x="0" y="0"/>
                </a:moveTo>
                <a:lnTo>
                  <a:pt x="8335118" y="0"/>
                </a:lnTo>
                <a:lnTo>
                  <a:pt x="8335118" y="5552306"/>
                </a:lnTo>
                <a:lnTo>
                  <a:pt x="0" y="5552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68091" y="2443547"/>
            <a:ext cx="699120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28753" y="4953705"/>
            <a:ext cx="576684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Type of Business: Limited Liability Company (LLC)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8753" y="6701085"/>
            <a:ext cx="576684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E2E2E"/>
                </a:solidFill>
                <a:latin typeface="Cabin"/>
                <a:ea typeface="Cabin"/>
                <a:cs typeface="Cabin"/>
                <a:sym typeface="Cabin"/>
              </a:rPr>
              <a:t>Headquarters: Ho Chi Minh City, Vietnam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41509" y="362910"/>
            <a:ext cx="5594884" cy="1143037"/>
            <a:chOff x="0" y="0"/>
            <a:chExt cx="7459845" cy="15240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2369" cy="1524049"/>
            </a:xfrm>
            <a:custGeom>
              <a:avLst/>
              <a:gdLst/>
              <a:ahLst/>
              <a:cxnLst/>
              <a:rect r="r" b="b" t="t" l="l"/>
              <a:pathLst>
                <a:path h="1524049" w="1302369">
                  <a:moveTo>
                    <a:pt x="0" y="0"/>
                  </a:moveTo>
                  <a:lnTo>
                    <a:pt x="1302369" y="0"/>
                  </a:lnTo>
                  <a:lnTo>
                    <a:pt x="1302369" y="1524049"/>
                  </a:lnTo>
                  <a:lnTo>
                    <a:pt x="0" y="1524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739770" y="438174"/>
              <a:ext cx="572007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52"/>
                </a:lnSpc>
              </a:pPr>
              <a:r>
                <a:rPr lang="en-US" sz="3210">
                  <a:solidFill>
                    <a:srgbClr val="2E2E2E"/>
                  </a:solidFill>
                  <a:latin typeface="Cabin"/>
                  <a:ea typeface="Cabin"/>
                  <a:cs typeface="Cabin"/>
                  <a:sym typeface="Cabin"/>
                </a:rPr>
                <a:t>HomeMedi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DAGKtoqimnQ</dc:identifier>
  <dcterms:modified xsi:type="dcterms:W3CDTF">2011-08-01T06:04:30Z</dcterms:modified>
  <cp:revision>1</cp:revision>
  <dc:title>Xanh hải quân Trắng Đen Vẽ nguệch ngoạc Kế hoạch Kinh doanh Bản thuyết trình Kinh doanh</dc:title>
</cp:coreProperties>
</file>